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1"/>
  </p:notesMasterIdLst>
  <p:handoutMasterIdLst>
    <p:handoutMasterId r:id="rId52"/>
  </p:handoutMasterIdLst>
  <p:sldIdLst>
    <p:sldId id="256" r:id="rId2"/>
    <p:sldId id="257" r:id="rId3"/>
    <p:sldId id="258" r:id="rId4"/>
    <p:sldId id="259" r:id="rId5"/>
    <p:sldId id="260" r:id="rId6"/>
    <p:sldId id="262" r:id="rId7"/>
    <p:sldId id="261" r:id="rId8"/>
    <p:sldId id="263" r:id="rId9"/>
    <p:sldId id="289" r:id="rId10"/>
    <p:sldId id="290" r:id="rId11"/>
    <p:sldId id="264" r:id="rId12"/>
    <p:sldId id="265" r:id="rId13"/>
    <p:sldId id="266" r:id="rId14"/>
    <p:sldId id="267" r:id="rId15"/>
    <p:sldId id="268" r:id="rId16"/>
    <p:sldId id="301" r:id="rId17"/>
    <p:sldId id="302"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5" r:id="rId34"/>
    <p:sldId id="286" r:id="rId35"/>
    <p:sldId id="284" r:id="rId36"/>
    <p:sldId id="287" r:id="rId37"/>
    <p:sldId id="300" r:id="rId38"/>
    <p:sldId id="303" r:id="rId39"/>
    <p:sldId id="288" r:id="rId40"/>
    <p:sldId id="294" r:id="rId41"/>
    <p:sldId id="295" r:id="rId42"/>
    <p:sldId id="296" r:id="rId43"/>
    <p:sldId id="297" r:id="rId44"/>
    <p:sldId id="298" r:id="rId45"/>
    <p:sldId id="299" r:id="rId46"/>
    <p:sldId id="293" r:id="rId47"/>
    <p:sldId id="304" r:id="rId48"/>
    <p:sldId id="292" r:id="rId49"/>
    <p:sldId id="29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80"/>
    <p:restoredTop sz="91403"/>
  </p:normalViewPr>
  <p:slideViewPr>
    <p:cSldViewPr snapToGrid="0" snapToObjects="1">
      <p:cViewPr varScale="1">
        <p:scale>
          <a:sx n="104" d="100"/>
          <a:sy n="104" d="100"/>
        </p:scale>
        <p:origin x="976" y="2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81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4E010D-F050-6B44-8818-BB21FD8FA6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052B685-4217-7740-AA88-0DEF2D849A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8CCEF6-AD66-F44E-8CBB-BC17572026FA}" type="datetimeFigureOut">
              <a:rPr lang="en-US" smtClean="0"/>
              <a:t>3/20/19</a:t>
            </a:fld>
            <a:endParaRPr lang="en-US"/>
          </a:p>
        </p:txBody>
      </p:sp>
      <p:sp>
        <p:nvSpPr>
          <p:cNvPr id="4" name="Footer Placeholder 3">
            <a:extLst>
              <a:ext uri="{FF2B5EF4-FFF2-40B4-BE49-F238E27FC236}">
                <a16:creationId xmlns:a16="http://schemas.microsoft.com/office/drawing/2014/main" id="{E5B20091-214D-E84E-A36F-DD73B99827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D476D8B-2004-5C4B-8A0A-C700AF1C3C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64AF6-AB03-CA4E-8236-6BCD365F9A0E}" type="slidenum">
              <a:rPr lang="en-US" smtClean="0"/>
              <a:t>‹#›</a:t>
            </a:fld>
            <a:endParaRPr lang="en-US"/>
          </a:p>
        </p:txBody>
      </p:sp>
    </p:spTree>
    <p:extLst>
      <p:ext uri="{BB962C8B-B14F-4D97-AF65-F5344CB8AC3E}">
        <p14:creationId xmlns:p14="http://schemas.microsoft.com/office/powerpoint/2010/main" val="1060962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88373-63C2-4E41-9B2A-F56942D343EA}" type="datetimeFigureOut">
              <a:rPr lang="en-US" smtClean="0"/>
              <a:t>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3ED78-560A-E547-A022-2992472F4338}" type="slidenum">
              <a:rPr lang="en-US" smtClean="0"/>
              <a:t>‹#›</a:t>
            </a:fld>
            <a:endParaRPr lang="en-US"/>
          </a:p>
        </p:txBody>
      </p:sp>
    </p:spTree>
    <p:extLst>
      <p:ext uri="{BB962C8B-B14F-4D97-AF65-F5344CB8AC3E}">
        <p14:creationId xmlns:p14="http://schemas.microsoft.com/office/powerpoint/2010/main" val="2448011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libpq</a:t>
            </a:r>
            <a:r>
              <a:rPr lang="en-US" sz="1200" b="0" i="0" kern="1200" dirty="0">
                <a:solidFill>
                  <a:schemeClr val="tx1"/>
                </a:solidFill>
                <a:effectLst/>
                <a:latin typeface="+mn-lt"/>
                <a:ea typeface="+mn-ea"/>
                <a:cs typeface="+mn-cs"/>
              </a:rPr>
              <a:t> is the C application programmer's interface to </a:t>
            </a:r>
            <a:r>
              <a:rPr lang="en-US" sz="1200" b="1" i="0" kern="1200" dirty="0">
                <a:solidFill>
                  <a:schemeClr val="tx1"/>
                </a:solidFill>
                <a:effectLst/>
                <a:latin typeface="+mn-lt"/>
                <a:ea typeface="+mn-ea"/>
                <a:cs typeface="+mn-cs"/>
              </a:rPr>
              <a:t>PostgreSQL</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libpq</a:t>
            </a:r>
            <a:r>
              <a:rPr lang="en-US" sz="1200" b="0" i="0" kern="1200" dirty="0">
                <a:solidFill>
                  <a:schemeClr val="tx1"/>
                </a:solidFill>
                <a:effectLst/>
                <a:latin typeface="+mn-lt"/>
                <a:ea typeface="+mn-ea"/>
                <a:cs typeface="+mn-cs"/>
              </a:rPr>
              <a:t> is a set of library functions that allow client programs to pass queries to the PostgreSQL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postmaster</a:t>
            </a:r>
            <a:r>
              <a:rPr lang="en-US" sz="1200" b="0" i="0" kern="1200" dirty="0">
                <a:solidFill>
                  <a:schemeClr val="tx1"/>
                </a:solidFill>
                <a:effectLst/>
                <a:latin typeface="+mn-lt"/>
                <a:ea typeface="+mn-ea"/>
                <a:cs typeface="+mn-cs"/>
              </a:rPr>
              <a:t> is the </a:t>
            </a:r>
            <a:r>
              <a:rPr lang="en-US" sz="1200" b="1" i="0" kern="1200" dirty="0">
                <a:solidFill>
                  <a:schemeClr val="tx1"/>
                </a:solidFill>
                <a:effectLst/>
                <a:latin typeface="+mn-lt"/>
                <a:ea typeface="+mn-ea"/>
                <a:cs typeface="+mn-cs"/>
              </a:rPr>
              <a:t>PostgreSQL</a:t>
            </a:r>
            <a:r>
              <a:rPr lang="en-US" sz="1200" b="0" i="0" kern="1200" dirty="0">
                <a:solidFill>
                  <a:schemeClr val="tx1"/>
                </a:solidFill>
                <a:effectLst/>
                <a:latin typeface="+mn-lt"/>
                <a:ea typeface="+mn-ea"/>
                <a:cs typeface="+mn-cs"/>
              </a:rPr>
              <a:t> multiuser database server. In order for a client application to access a database it connects (over a network or locally) to a running </a:t>
            </a:r>
            <a:r>
              <a:rPr lang="en-US" sz="1200" b="1" i="0" kern="1200" dirty="0">
                <a:solidFill>
                  <a:schemeClr val="tx1"/>
                </a:solidFill>
                <a:effectLst/>
                <a:latin typeface="+mn-lt"/>
                <a:ea typeface="+mn-ea"/>
                <a:cs typeface="+mn-cs"/>
              </a:rPr>
              <a:t>postmaster</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postmaster</a:t>
            </a:r>
            <a:r>
              <a:rPr lang="en-US" sz="1200" b="0" i="0" kern="1200" dirty="0">
                <a:solidFill>
                  <a:schemeClr val="tx1"/>
                </a:solidFill>
                <a:effectLst/>
                <a:latin typeface="+mn-lt"/>
                <a:ea typeface="+mn-ea"/>
                <a:cs typeface="+mn-cs"/>
              </a:rPr>
              <a:t> then starts a separate server process ("</a:t>
            </a:r>
            <a:r>
              <a:rPr lang="en-US" sz="1200" b="1" i="0" kern="1200" dirty="0" err="1">
                <a:solidFill>
                  <a:schemeClr val="tx1"/>
                </a:solidFill>
                <a:effectLst/>
                <a:latin typeface="+mn-lt"/>
                <a:ea typeface="+mn-ea"/>
                <a:cs typeface="+mn-cs"/>
              </a:rPr>
              <a:t>postgres</a:t>
            </a:r>
            <a:r>
              <a:rPr lang="en-US" sz="1200" b="0" i="0" kern="1200" dirty="0">
                <a:solidFill>
                  <a:schemeClr val="tx1"/>
                </a:solidFill>
                <a:effectLst/>
                <a:latin typeface="+mn-lt"/>
                <a:ea typeface="+mn-ea"/>
                <a:cs typeface="+mn-cs"/>
              </a:rPr>
              <a:t>") to handle the connection.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Traffic cop</a:t>
            </a:r>
            <a:r>
              <a:rPr lang="en-US" sz="1200" b="0" i="0" kern="1200" dirty="0">
                <a:solidFill>
                  <a:schemeClr val="tx1"/>
                </a:solidFill>
                <a:effectLst/>
                <a:latin typeface="+mn-lt"/>
                <a:ea typeface="+mn-ea"/>
                <a:cs typeface="+mn-cs"/>
              </a:rPr>
              <a:t>, dispatches request to proper module – Generates path – Query vs Utility command</a:t>
            </a:r>
            <a:endParaRPr lang="en-US" dirty="0"/>
          </a:p>
        </p:txBody>
      </p:sp>
      <p:sp>
        <p:nvSpPr>
          <p:cNvPr id="4" name="Slide Number Placeholder 3"/>
          <p:cNvSpPr>
            <a:spLocks noGrp="1"/>
          </p:cNvSpPr>
          <p:nvPr>
            <p:ph type="sldNum" sz="quarter" idx="5"/>
          </p:nvPr>
        </p:nvSpPr>
        <p:spPr/>
        <p:txBody>
          <a:bodyPr/>
          <a:lstStyle/>
          <a:p>
            <a:fld id="{B703ED78-560A-E547-A022-2992472F4338}" type="slidenum">
              <a:rPr lang="en-US" smtClean="0"/>
              <a:t>4</a:t>
            </a:fld>
            <a:endParaRPr lang="en-US"/>
          </a:p>
        </p:txBody>
      </p:sp>
    </p:spTree>
    <p:extLst>
      <p:ext uri="{BB962C8B-B14F-4D97-AF65-F5344CB8AC3E}">
        <p14:creationId xmlns:p14="http://schemas.microsoft.com/office/powerpoint/2010/main" val="49754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required joining </a:t>
            </a:r>
            <a:r>
              <a:rPr lang="en-US" u="sng" dirty="0"/>
              <a:t>two</a:t>
            </a:r>
            <a:r>
              <a:rPr lang="en-US" dirty="0"/>
              <a:t> or more tables</a:t>
            </a:r>
          </a:p>
          <a:p>
            <a:pPr lvl="1"/>
            <a:r>
              <a:rPr lang="en-US" dirty="0"/>
              <a:t>Nested loop join</a:t>
            </a:r>
          </a:p>
          <a:p>
            <a:pPr lvl="2"/>
            <a:r>
              <a:rPr lang="en-US" dirty="0"/>
              <a:t>Right table is scanned once for every row found in left relation</a:t>
            </a:r>
          </a:p>
          <a:p>
            <a:pPr lvl="1"/>
            <a:r>
              <a:rPr lang="en-US" dirty="0"/>
              <a:t>Merge join</a:t>
            </a:r>
          </a:p>
          <a:p>
            <a:pPr lvl="2"/>
            <a:r>
              <a:rPr lang="en-US" dirty="0"/>
              <a:t>Each relation is sorted on the join attributes before join starts. Two relations are scanned in parallel and matching rows are combined to form join rows. </a:t>
            </a:r>
          </a:p>
          <a:p>
            <a:pPr lvl="1"/>
            <a:r>
              <a:rPr lang="en-US" dirty="0"/>
              <a:t>Hash join</a:t>
            </a:r>
          </a:p>
          <a:p>
            <a:pPr lvl="2"/>
            <a:r>
              <a:rPr lang="en-US" dirty="0"/>
              <a:t>Right relation is first scanned and loaded into a hash table using join attributes as hash keys. After that left relation is scanned and appropriate values of each row found are used as hash keys to located the matching rows.</a:t>
            </a:r>
          </a:p>
          <a:p>
            <a:endParaRPr lang="en-US" dirty="0"/>
          </a:p>
        </p:txBody>
      </p:sp>
      <p:sp>
        <p:nvSpPr>
          <p:cNvPr id="4" name="Slide Number Placeholder 3"/>
          <p:cNvSpPr>
            <a:spLocks noGrp="1"/>
          </p:cNvSpPr>
          <p:nvPr>
            <p:ph type="sldNum" sz="quarter" idx="5"/>
          </p:nvPr>
        </p:nvSpPr>
        <p:spPr/>
        <p:txBody>
          <a:bodyPr/>
          <a:lstStyle/>
          <a:p>
            <a:fld id="{B703ED78-560A-E547-A022-2992472F4338}" type="slidenum">
              <a:rPr lang="en-US" smtClean="0"/>
              <a:t>5</a:t>
            </a:fld>
            <a:endParaRPr lang="en-US"/>
          </a:p>
        </p:txBody>
      </p:sp>
    </p:spTree>
    <p:extLst>
      <p:ext uri="{BB962C8B-B14F-4D97-AF65-F5344CB8AC3E}">
        <p14:creationId xmlns:p14="http://schemas.microsoft.com/office/powerpoint/2010/main" val="388046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This algorithm, first introduced in IBM's System R database, produces a near-optimal join order, but can take an enormous amount of time and memory space when the number of joins in the query grows large.</a:t>
            </a:r>
          </a:p>
          <a:p>
            <a:pPr lvl="1"/>
            <a:endParaRPr lang="en-US" dirty="0"/>
          </a:p>
          <a:p>
            <a:r>
              <a:rPr lang="en-US" dirty="0"/>
              <a:t>When </a:t>
            </a:r>
            <a:r>
              <a:rPr lang="en-US" dirty="0" err="1"/>
              <a:t>geqo_threshold</a:t>
            </a:r>
            <a:r>
              <a:rPr lang="en-US" dirty="0"/>
              <a:t> is exceeded, the join sequences considered are determined by heuristics search method– Genetic Algorithms (GA)</a:t>
            </a:r>
          </a:p>
          <a:p>
            <a:pPr lvl="1"/>
            <a:r>
              <a:rPr lang="en-US" dirty="0"/>
              <a:t>Implemented using the GEQO module in Postgres. The query optimization problem as though it were the well-known traveling salesman problem (TSP). </a:t>
            </a:r>
          </a:p>
          <a:p>
            <a:endParaRPr lang="en-US" dirty="0"/>
          </a:p>
        </p:txBody>
      </p:sp>
      <p:sp>
        <p:nvSpPr>
          <p:cNvPr id="4" name="Slide Number Placeholder 3"/>
          <p:cNvSpPr>
            <a:spLocks noGrp="1"/>
          </p:cNvSpPr>
          <p:nvPr>
            <p:ph type="sldNum" sz="quarter" idx="5"/>
          </p:nvPr>
        </p:nvSpPr>
        <p:spPr/>
        <p:txBody>
          <a:bodyPr/>
          <a:lstStyle/>
          <a:p>
            <a:fld id="{B703ED78-560A-E547-A022-2992472F4338}" type="slidenum">
              <a:rPr lang="en-US" smtClean="0"/>
              <a:t>7</a:t>
            </a:fld>
            <a:endParaRPr lang="en-US"/>
          </a:p>
        </p:txBody>
      </p:sp>
    </p:spTree>
    <p:extLst>
      <p:ext uri="{BB962C8B-B14F-4D97-AF65-F5344CB8AC3E}">
        <p14:creationId xmlns:p14="http://schemas.microsoft.com/office/powerpoint/2010/main" val="149630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shows: </a:t>
            </a:r>
          </a:p>
          <a:p>
            <a:r>
              <a:rPr lang="en-US" dirty="0"/>
              <a:t>on-time arrival and  departure data for non-stop domestic flights by month and year,  by marketing network, marketing carrier that reports and regional code-share group, by origin and destination airport. </a:t>
            </a:r>
          </a:p>
          <a:p>
            <a:endParaRPr lang="en-US" dirty="0"/>
          </a:p>
        </p:txBody>
      </p:sp>
      <p:sp>
        <p:nvSpPr>
          <p:cNvPr id="4" name="Slide Number Placeholder 3"/>
          <p:cNvSpPr>
            <a:spLocks noGrp="1"/>
          </p:cNvSpPr>
          <p:nvPr>
            <p:ph type="sldNum" sz="quarter" idx="5"/>
          </p:nvPr>
        </p:nvSpPr>
        <p:spPr/>
        <p:txBody>
          <a:bodyPr/>
          <a:lstStyle/>
          <a:p>
            <a:fld id="{B703ED78-560A-E547-A022-2992472F4338}" type="slidenum">
              <a:rPr lang="en-US" smtClean="0"/>
              <a:t>9</a:t>
            </a:fld>
            <a:endParaRPr lang="en-US"/>
          </a:p>
        </p:txBody>
      </p:sp>
    </p:spTree>
    <p:extLst>
      <p:ext uri="{BB962C8B-B14F-4D97-AF65-F5344CB8AC3E}">
        <p14:creationId xmlns:p14="http://schemas.microsoft.com/office/powerpoint/2010/main" val="823905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costs are measured in arbitrary units determined by the planner's cost parameters </a:t>
            </a:r>
          </a:p>
          <a:p>
            <a:pPr lvl="1"/>
            <a:r>
              <a:rPr lang="en-US" dirty="0" err="1"/>
              <a:t>seq_page_cost</a:t>
            </a:r>
            <a:endParaRPr lang="en-US" dirty="0"/>
          </a:p>
          <a:p>
            <a:pPr lvl="2"/>
            <a:r>
              <a:rPr lang="en-US" dirty="0"/>
              <a:t>units of disk page fetches . Default is 1.0</a:t>
            </a:r>
          </a:p>
          <a:p>
            <a:pPr lvl="1"/>
            <a:r>
              <a:rPr lang="en-US" dirty="0" err="1"/>
              <a:t>candom_page_cost</a:t>
            </a:r>
            <a:endParaRPr lang="en-US" dirty="0"/>
          </a:p>
          <a:p>
            <a:pPr lvl="1"/>
            <a:r>
              <a:rPr lang="en-US" dirty="0" err="1"/>
              <a:t>cpu_tuple_cost</a:t>
            </a:r>
            <a:r>
              <a:rPr lang="en-US" dirty="0"/>
              <a:t> (and others)</a:t>
            </a:r>
          </a:p>
          <a:p>
            <a:r>
              <a:rPr lang="en-US" dirty="0"/>
              <a:t>It's important to understand that the cost of an </a:t>
            </a:r>
            <a:r>
              <a:rPr lang="en-US" b="1" dirty="0"/>
              <a:t>upper-level node includes the cost of all its child nodes. </a:t>
            </a:r>
          </a:p>
          <a:p>
            <a:r>
              <a:rPr lang="en-US" dirty="0"/>
              <a:t>The cost only reflects things that the planner cares about. In particular, the </a:t>
            </a:r>
            <a:r>
              <a:rPr lang="en-US" b="1" dirty="0"/>
              <a:t>cost does not consider the time spent transmitting result</a:t>
            </a:r>
            <a:r>
              <a:rPr lang="en-US" dirty="0"/>
              <a:t> rows to the client, which could be an important factor in the real response time!</a:t>
            </a:r>
          </a:p>
          <a:p>
            <a:r>
              <a:rPr lang="en-US" dirty="0"/>
              <a:t>The </a:t>
            </a:r>
            <a:r>
              <a:rPr lang="en-US" b="1" dirty="0"/>
              <a:t>Planning time</a:t>
            </a:r>
            <a:r>
              <a:rPr lang="en-US" dirty="0"/>
              <a:t> shown by EXPLAIN ANALYZE is the time it took to generate the query plan from the parsed query and optimize it. It does not include parsing or rewriting.</a:t>
            </a:r>
          </a:p>
          <a:p>
            <a:r>
              <a:rPr lang="en-US" dirty="0"/>
              <a:t>The </a:t>
            </a:r>
            <a:r>
              <a:rPr lang="en-US" b="1" dirty="0"/>
              <a:t>Execution time</a:t>
            </a:r>
            <a:r>
              <a:rPr lang="en-US" dirty="0"/>
              <a:t> shown by EXPLAIN ANALYZE includes executor start-up and shut-down time, as well as the time to run any triggers that are fired, but it does not include parsing, rewriting, or planning time.</a:t>
            </a:r>
          </a:p>
          <a:p>
            <a:pPr lvl="1"/>
            <a:r>
              <a:rPr lang="en-US" b="1" dirty="0"/>
              <a:t>Time spent executing AFTER triggers is not counted </a:t>
            </a:r>
            <a:r>
              <a:rPr lang="en-US" dirty="0"/>
              <a:t>there because AFTER triggers are fired after completion of the whole plan. </a:t>
            </a:r>
          </a:p>
          <a:p>
            <a:endParaRPr lang="en-US" dirty="0"/>
          </a:p>
        </p:txBody>
      </p:sp>
      <p:sp>
        <p:nvSpPr>
          <p:cNvPr id="4" name="Slide Number Placeholder 3"/>
          <p:cNvSpPr>
            <a:spLocks noGrp="1"/>
          </p:cNvSpPr>
          <p:nvPr>
            <p:ph type="sldNum" sz="quarter" idx="5"/>
          </p:nvPr>
        </p:nvSpPr>
        <p:spPr/>
        <p:txBody>
          <a:bodyPr/>
          <a:lstStyle/>
          <a:p>
            <a:fld id="{B703ED78-560A-E547-A022-2992472F4338}" type="slidenum">
              <a:rPr lang="en-US" smtClean="0"/>
              <a:t>16</a:t>
            </a:fld>
            <a:endParaRPr lang="en-US"/>
          </a:p>
        </p:txBody>
      </p:sp>
    </p:spTree>
    <p:extLst>
      <p:ext uri="{BB962C8B-B14F-4D97-AF65-F5344CB8AC3E}">
        <p14:creationId xmlns:p14="http://schemas.microsoft.com/office/powerpoint/2010/main" val="50473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Sequential Scan</a:t>
            </a:r>
          </a:p>
          <a:p>
            <a:pPr lvl="1"/>
            <a:r>
              <a:rPr lang="en-US" dirty="0"/>
              <a:t>Scan through all records</a:t>
            </a:r>
          </a:p>
          <a:p>
            <a:r>
              <a:rPr lang="en-US" dirty="0"/>
              <a:t>Bitmap Scan</a:t>
            </a:r>
          </a:p>
          <a:p>
            <a:pPr lvl="1"/>
            <a:r>
              <a:rPr lang="en-US" dirty="0"/>
              <a:t>A bitmap scan fetches all the tuple-pointers from the index in one go, sorts them using an in-memory "bitmap" data structure, and then visits the table tuples in physical tuple-location order.</a:t>
            </a:r>
          </a:p>
          <a:p>
            <a:r>
              <a:rPr lang="en-US" dirty="0"/>
              <a:t>Index Scan</a:t>
            </a:r>
          </a:p>
          <a:p>
            <a:pPr lvl="1"/>
            <a:r>
              <a:rPr lang="en-US" dirty="0"/>
              <a:t>Index Scan node </a:t>
            </a:r>
          </a:p>
          <a:p>
            <a:pPr lvl="1"/>
            <a:r>
              <a:rPr lang="en-US" dirty="0"/>
              <a:t>Indexes generally have to be created </a:t>
            </a:r>
          </a:p>
          <a:p>
            <a:pPr lvl="1"/>
            <a:r>
              <a:rPr lang="en-US" dirty="0"/>
              <a:t>Often requires accessing index and heap</a:t>
            </a:r>
          </a:p>
          <a:p>
            <a:r>
              <a:rPr lang="en-US" dirty="0"/>
              <a:t>What is Re-check condition?</a:t>
            </a:r>
          </a:p>
          <a:p>
            <a:pPr lvl="1"/>
            <a:r>
              <a:rPr lang="en-US" dirty="0"/>
              <a:t>If the bitmap gets too large we convert it to "lossy" style, in which we only remember which pages contain matching tuples instead of remembering each tuple individually. When that happens, the table-visiting phase has to examine each tuple on the page and recheck the scan condition to see which tuples to return.</a:t>
            </a:r>
          </a:p>
          <a:p>
            <a:endParaRPr lang="en-US" dirty="0"/>
          </a:p>
        </p:txBody>
      </p:sp>
      <p:sp>
        <p:nvSpPr>
          <p:cNvPr id="4" name="Slide Number Placeholder 3"/>
          <p:cNvSpPr>
            <a:spLocks noGrp="1"/>
          </p:cNvSpPr>
          <p:nvPr>
            <p:ph type="sldNum" sz="quarter" idx="5"/>
          </p:nvPr>
        </p:nvSpPr>
        <p:spPr/>
        <p:txBody>
          <a:bodyPr/>
          <a:lstStyle/>
          <a:p>
            <a:fld id="{B703ED78-560A-E547-A022-2992472F4338}" type="slidenum">
              <a:rPr lang="en-US" smtClean="0"/>
              <a:t>19</a:t>
            </a:fld>
            <a:endParaRPr lang="en-US"/>
          </a:p>
        </p:txBody>
      </p:sp>
    </p:spTree>
    <p:extLst>
      <p:ext uri="{BB962C8B-B14F-4D97-AF65-F5344CB8AC3E}">
        <p14:creationId xmlns:p14="http://schemas.microsoft.com/office/powerpoint/2010/main" val="1037974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Cardinality</a:t>
            </a:r>
            <a:r>
              <a:rPr lang="en-US" dirty="0"/>
              <a:t> refers to the uniqueness of data values contained in a column.</a:t>
            </a:r>
          </a:p>
          <a:p>
            <a:r>
              <a:rPr lang="en-US" b="1" dirty="0"/>
              <a:t>HIGH</a:t>
            </a:r>
            <a:r>
              <a:rPr lang="en-US" dirty="0"/>
              <a:t> </a:t>
            </a:r>
            <a:r>
              <a:rPr lang="en-US" b="1" dirty="0"/>
              <a:t>cardinality means</a:t>
            </a:r>
            <a:r>
              <a:rPr lang="en-US" dirty="0"/>
              <a:t> that the column contains a large percentage of totally unique values. </a:t>
            </a:r>
          </a:p>
          <a:p>
            <a:r>
              <a:rPr lang="en-US" dirty="0"/>
              <a:t>Low </a:t>
            </a:r>
            <a:r>
              <a:rPr lang="en-US" b="1" dirty="0"/>
              <a:t>cardinality means</a:t>
            </a:r>
            <a:r>
              <a:rPr lang="en-US" dirty="0"/>
              <a:t> that the column contains a lot of “repeats” in its data range.</a:t>
            </a:r>
          </a:p>
          <a:p>
            <a:r>
              <a:rPr lang="en-US" b="1" dirty="0"/>
              <a:t>Index on low cardinality does not help</a:t>
            </a:r>
          </a:p>
          <a:p>
            <a:endParaRPr lang="en-US" dirty="0"/>
          </a:p>
        </p:txBody>
      </p:sp>
      <p:sp>
        <p:nvSpPr>
          <p:cNvPr id="4" name="Slide Number Placeholder 3"/>
          <p:cNvSpPr>
            <a:spLocks noGrp="1"/>
          </p:cNvSpPr>
          <p:nvPr>
            <p:ph type="sldNum" sz="quarter" idx="5"/>
          </p:nvPr>
        </p:nvSpPr>
        <p:spPr/>
        <p:txBody>
          <a:bodyPr/>
          <a:lstStyle/>
          <a:p>
            <a:fld id="{B703ED78-560A-E547-A022-2992472F4338}" type="slidenum">
              <a:rPr lang="en-US" smtClean="0"/>
              <a:t>20</a:t>
            </a:fld>
            <a:endParaRPr lang="en-US"/>
          </a:p>
        </p:txBody>
      </p:sp>
    </p:spTree>
    <p:extLst>
      <p:ext uri="{BB962C8B-B14F-4D97-AF65-F5344CB8AC3E}">
        <p14:creationId xmlns:p14="http://schemas.microsoft.com/office/powerpoint/2010/main" val="4063410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small hash table from large table</a:t>
            </a:r>
          </a:p>
          <a:p>
            <a:r>
              <a:rPr lang="en-US" dirty="0"/>
              <a:t>The resulting hash table has to fit in memory</a:t>
            </a:r>
          </a:p>
          <a:p>
            <a:r>
              <a:rPr lang="en-US" dirty="0"/>
              <a:t>If the table is really small, a nested loop is used because of the complexity of creating a hash table </a:t>
            </a:r>
          </a:p>
          <a:p>
            <a:r>
              <a:rPr lang="en-US" dirty="0"/>
              <a:t>Different index strategy: </a:t>
            </a:r>
          </a:p>
          <a:p>
            <a:pPr lvl="1"/>
            <a:r>
              <a:rPr lang="en-US" dirty="0"/>
              <a:t>Hash joins do not need indexes on the join predicates. They use the hash table instead.</a:t>
            </a:r>
          </a:p>
          <a:p>
            <a:r>
              <a:rPr lang="en-US" dirty="0"/>
              <a:t>A hash join uses indexes only if the index supports the independent (any column but join column) predicates</a:t>
            </a:r>
          </a:p>
          <a:p>
            <a:r>
              <a:rPr lang="en-US" dirty="0"/>
              <a:t>Reduce the hash table size to improve performance</a:t>
            </a:r>
          </a:p>
          <a:p>
            <a:pPr lvl="1"/>
            <a:r>
              <a:rPr lang="en-US" dirty="0"/>
              <a:t>Horizontally (less rows) </a:t>
            </a:r>
          </a:p>
          <a:p>
            <a:pPr lvl="1"/>
            <a:r>
              <a:rPr lang="en-US" dirty="0"/>
              <a:t>Vertically (less columns) – avoid SELECT * FROM table</a:t>
            </a:r>
          </a:p>
          <a:p>
            <a:r>
              <a:rPr lang="en-US" dirty="0"/>
              <a:t>Hash joins cannot perform joins that have range conditions in the join predicates</a:t>
            </a:r>
          </a:p>
          <a:p>
            <a:endParaRPr lang="en-US" dirty="0"/>
          </a:p>
        </p:txBody>
      </p:sp>
      <p:sp>
        <p:nvSpPr>
          <p:cNvPr id="4" name="Slide Number Placeholder 3"/>
          <p:cNvSpPr>
            <a:spLocks noGrp="1"/>
          </p:cNvSpPr>
          <p:nvPr>
            <p:ph type="sldNum" sz="quarter" idx="5"/>
          </p:nvPr>
        </p:nvSpPr>
        <p:spPr/>
        <p:txBody>
          <a:bodyPr/>
          <a:lstStyle/>
          <a:p>
            <a:fld id="{B703ED78-560A-E547-A022-2992472F4338}" type="slidenum">
              <a:rPr lang="en-US" smtClean="0"/>
              <a:t>32</a:t>
            </a:fld>
            <a:endParaRPr lang="en-US"/>
          </a:p>
        </p:txBody>
      </p:sp>
    </p:spTree>
    <p:extLst>
      <p:ext uri="{BB962C8B-B14F-4D97-AF65-F5344CB8AC3E}">
        <p14:creationId xmlns:p14="http://schemas.microsoft.com/office/powerpoint/2010/main" val="3727098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726867FC-24D4-D448-B3B1-E8C64EE987C4}" type="datetime1">
              <a:rPr lang="en-US" smtClean="0"/>
              <a:t>3/20/19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D25B83-1F93-0844-8670-EA6615C8F4D0}" type="datetime1">
              <a:rPr lang="en-US" smtClean="0"/>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46FCEA2-86A2-2B4C-B195-1AC84407CC1A}" type="datetime1">
              <a:rPr lang="en-US" smtClean="0"/>
              <a:t>3/20/19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6BBCFC-7C06-1748-AAEA-2B9CE80380B9}" type="datetime1">
              <a:rPr lang="en-US" smtClean="0"/>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7B39D9B-487E-4842-A0F7-0B2E6ED67E46}" type="datetime1">
              <a:rPr lang="en-US" smtClean="0"/>
              <a:t>3/20/19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53D269-751D-B448-95CF-4B59FE42EC54}" type="datetime1">
              <a:rPr lang="en-US" smtClean="0"/>
              <a:t>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C3F87F-9D1E-5A48-A373-7699869359F0}" type="datetime1">
              <a:rPr lang="en-US" smtClean="0"/>
              <a:t>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4FC681-1187-2A41-9861-C103499E5000}" type="datetime1">
              <a:rPr lang="en-US" smtClean="0"/>
              <a:t>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9B3C7-7754-0746-9563-4927ED8BB6B0}" type="datetime1">
              <a:rPr lang="en-US" smtClean="0"/>
              <a:t>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5DA5C2D-54B5-6542-B594-F1D8D48EA05D}" type="datetime1">
              <a:rPr lang="en-US" smtClean="0"/>
              <a:t>3/20/19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2D95B88-B339-294E-84F7-E4DC7C823BC5}" type="datetime1">
              <a:rPr lang="en-US" smtClean="0"/>
              <a:t>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37CC824-AA5F-C04D-8396-8F7794486672}" type="datetime1">
              <a:rPr lang="en-US" smtClean="0"/>
              <a:t>3/20/19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xplain.depesz.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postgres-slack.herokuapp.com/"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mailto:Denish.j.patel@gmail.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89A2D-35E7-0345-B946-0AACFA336384}"/>
              </a:ext>
            </a:extLst>
          </p:cNvPr>
          <p:cNvSpPr>
            <a:spLocks noGrp="1"/>
          </p:cNvSpPr>
          <p:nvPr>
            <p:ph type="ctrTitle"/>
          </p:nvPr>
        </p:nvSpPr>
        <p:spPr>
          <a:xfrm>
            <a:off x="581191" y="1020431"/>
            <a:ext cx="10993549" cy="1703614"/>
          </a:xfrm>
        </p:spPr>
        <p:txBody>
          <a:bodyPr>
            <a:normAutofit fontScale="90000"/>
          </a:bodyPr>
          <a:lstStyle/>
          <a:p>
            <a:br>
              <a:rPr lang="en-US" sz="4000" dirty="0"/>
            </a:br>
            <a:br>
              <a:rPr lang="en-US" sz="4000" dirty="0"/>
            </a:br>
            <a:r>
              <a:rPr lang="en-US" sz="4000" dirty="0"/>
              <a:t>Why isn't my query using  an index?</a:t>
            </a:r>
            <a:br>
              <a:rPr lang="en-US" dirty="0"/>
            </a:br>
            <a:r>
              <a:rPr lang="en-US" dirty="0"/>
              <a:t>	</a:t>
            </a:r>
            <a:br>
              <a:rPr lang="en-US" dirty="0"/>
            </a:br>
            <a:r>
              <a:rPr lang="en-US" dirty="0"/>
              <a:t>		</a:t>
            </a:r>
            <a:r>
              <a:rPr lang="en-US" sz="2800" dirty="0"/>
              <a:t>Tips on SQL performance to keep on your finger tips!</a:t>
            </a:r>
          </a:p>
        </p:txBody>
      </p:sp>
      <p:sp>
        <p:nvSpPr>
          <p:cNvPr id="3" name="Subtitle 2">
            <a:extLst>
              <a:ext uri="{FF2B5EF4-FFF2-40B4-BE49-F238E27FC236}">
                <a16:creationId xmlns:a16="http://schemas.microsoft.com/office/drawing/2014/main" id="{9BACFE38-BAC2-794E-AB69-1B5C061686CC}"/>
              </a:ext>
            </a:extLst>
          </p:cNvPr>
          <p:cNvSpPr>
            <a:spLocks noGrp="1"/>
          </p:cNvSpPr>
          <p:nvPr>
            <p:ph type="subTitle" idx="1"/>
          </p:nvPr>
        </p:nvSpPr>
        <p:spPr>
          <a:xfrm>
            <a:off x="3360856" y="3244947"/>
            <a:ext cx="10993546" cy="590321"/>
          </a:xfrm>
        </p:spPr>
        <p:txBody>
          <a:bodyPr>
            <a:noAutofit/>
          </a:bodyPr>
          <a:lstStyle/>
          <a:p>
            <a:r>
              <a:rPr lang="en-US" sz="2400" dirty="0" err="1">
                <a:solidFill>
                  <a:schemeClr val="bg1"/>
                </a:solidFill>
              </a:rPr>
              <a:t>Denish</a:t>
            </a:r>
            <a:r>
              <a:rPr lang="en-US" sz="2400" dirty="0">
                <a:solidFill>
                  <a:schemeClr val="bg1"/>
                </a:solidFill>
              </a:rPr>
              <a:t> </a:t>
            </a:r>
            <a:r>
              <a:rPr lang="en-US" sz="2400" dirty="0" err="1">
                <a:solidFill>
                  <a:schemeClr val="bg1"/>
                </a:solidFill>
              </a:rPr>
              <a:t>patel</a:t>
            </a:r>
            <a:endParaRPr lang="en-US" sz="2400" dirty="0">
              <a:solidFill>
                <a:schemeClr val="bg1"/>
              </a:solidFill>
            </a:endParaRPr>
          </a:p>
          <a:p>
            <a:r>
              <a:rPr lang="en-US" sz="2400" dirty="0">
                <a:solidFill>
                  <a:schemeClr val="bg1"/>
                </a:solidFill>
              </a:rPr>
              <a:t> Senior database architect</a:t>
            </a:r>
          </a:p>
        </p:txBody>
      </p:sp>
    </p:spTree>
    <p:extLst>
      <p:ext uri="{BB962C8B-B14F-4D97-AF65-F5344CB8AC3E}">
        <p14:creationId xmlns:p14="http://schemas.microsoft.com/office/powerpoint/2010/main" val="3678925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BF4F-4404-774C-839E-1D3D36145DA8}"/>
              </a:ext>
            </a:extLst>
          </p:cNvPr>
          <p:cNvSpPr>
            <a:spLocks noGrp="1"/>
          </p:cNvSpPr>
          <p:nvPr>
            <p:ph type="title"/>
          </p:nvPr>
        </p:nvSpPr>
        <p:spPr/>
        <p:txBody>
          <a:bodyPr/>
          <a:lstStyle/>
          <a:p>
            <a:r>
              <a:rPr lang="en-US" dirty="0"/>
              <a:t>Sample database</a:t>
            </a:r>
          </a:p>
        </p:txBody>
      </p:sp>
      <p:sp>
        <p:nvSpPr>
          <p:cNvPr id="3" name="Content Placeholder 2">
            <a:extLst>
              <a:ext uri="{FF2B5EF4-FFF2-40B4-BE49-F238E27FC236}">
                <a16:creationId xmlns:a16="http://schemas.microsoft.com/office/drawing/2014/main" id="{19A048A0-7D33-5A4A-B19E-2D7DCF99E79C}"/>
              </a:ext>
            </a:extLst>
          </p:cNvPr>
          <p:cNvSpPr>
            <a:spLocks noGrp="1"/>
          </p:cNvSpPr>
          <p:nvPr>
            <p:ph idx="1"/>
          </p:nvPr>
        </p:nvSpPr>
        <p:spPr>
          <a:xfrm>
            <a:off x="581192" y="2180497"/>
            <a:ext cx="11029615" cy="1662454"/>
          </a:xfrm>
        </p:spPr>
        <p:txBody>
          <a:bodyPr>
            <a:normAutofit fontScale="70000" lnSpcReduction="20000"/>
          </a:bodyPr>
          <a:lstStyle/>
          <a:p>
            <a:r>
              <a:rPr lang="en-US" sz="2800" dirty="0" err="1"/>
              <a:t>transport_stats</a:t>
            </a:r>
            <a:r>
              <a:rPr lang="en-US" sz="2800" dirty="0"/>
              <a:t>=# select count(*) from </a:t>
            </a:r>
            <a:r>
              <a:rPr lang="en-US" sz="2800" dirty="0" err="1"/>
              <a:t>carrier_on_time_performance</a:t>
            </a:r>
            <a:r>
              <a:rPr lang="en-US" sz="2800" dirty="0"/>
              <a:t>;</a:t>
            </a:r>
          </a:p>
          <a:p>
            <a:pPr marL="0" indent="0">
              <a:buNone/>
            </a:pPr>
            <a:r>
              <a:rPr lang="en-US" sz="2800" dirty="0"/>
              <a:t>Count</a:t>
            </a:r>
          </a:p>
          <a:p>
            <a:pPr marL="0" indent="0">
              <a:buNone/>
            </a:pPr>
            <a:r>
              <a:rPr lang="en-US" sz="2800" dirty="0"/>
              <a:t>---------</a:t>
            </a:r>
          </a:p>
          <a:p>
            <a:pPr marL="0" indent="0">
              <a:buNone/>
            </a:pPr>
            <a:r>
              <a:rPr lang="en-US" sz="2800" dirty="0"/>
              <a:t>5417325</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A24E058E-06D5-5F40-9F28-076654E80C1A}"/>
              </a:ext>
            </a:extLst>
          </p:cNvPr>
          <p:cNvPicPr>
            <a:picLocks noChangeAspect="1"/>
          </p:cNvPicPr>
          <p:nvPr/>
        </p:nvPicPr>
        <p:blipFill>
          <a:blip r:embed="rId2"/>
          <a:stretch>
            <a:fillRect/>
          </a:stretch>
        </p:blipFill>
        <p:spPr>
          <a:xfrm>
            <a:off x="190499" y="3399609"/>
            <a:ext cx="11811000" cy="3314700"/>
          </a:xfrm>
          <a:prstGeom prst="rect">
            <a:avLst/>
          </a:prstGeom>
        </p:spPr>
      </p:pic>
    </p:spTree>
    <p:extLst>
      <p:ext uri="{BB962C8B-B14F-4D97-AF65-F5344CB8AC3E}">
        <p14:creationId xmlns:p14="http://schemas.microsoft.com/office/powerpoint/2010/main" val="3750806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B5DD9-4F60-7040-8484-C357B7C9A1B4}"/>
              </a:ext>
            </a:extLst>
          </p:cNvPr>
          <p:cNvSpPr>
            <a:spLocks noGrp="1"/>
          </p:cNvSpPr>
          <p:nvPr>
            <p:ph type="title"/>
          </p:nvPr>
        </p:nvSpPr>
        <p:spPr/>
        <p:txBody>
          <a:bodyPr/>
          <a:lstStyle/>
          <a:p>
            <a:r>
              <a:rPr lang="en-US" dirty="0"/>
              <a:t>Statistics</a:t>
            </a:r>
          </a:p>
        </p:txBody>
      </p:sp>
      <p:sp>
        <p:nvSpPr>
          <p:cNvPr id="3" name="Content Placeholder 2">
            <a:extLst>
              <a:ext uri="{FF2B5EF4-FFF2-40B4-BE49-F238E27FC236}">
                <a16:creationId xmlns:a16="http://schemas.microsoft.com/office/drawing/2014/main" id="{EE1FF10B-097A-E947-9F5C-A9B676CA0EA1}"/>
              </a:ext>
            </a:extLst>
          </p:cNvPr>
          <p:cNvSpPr>
            <a:spLocks noGrp="1"/>
          </p:cNvSpPr>
          <p:nvPr>
            <p:ph idx="1"/>
          </p:nvPr>
        </p:nvSpPr>
        <p:spPr>
          <a:xfrm>
            <a:off x="581192" y="1491950"/>
            <a:ext cx="11029615" cy="3678303"/>
          </a:xfrm>
        </p:spPr>
        <p:txBody>
          <a:bodyPr>
            <a:normAutofit/>
          </a:bodyPr>
          <a:lstStyle/>
          <a:p>
            <a:r>
              <a:rPr lang="en-US" sz="2400" dirty="0"/>
              <a:t>Postgres stores internal statistics about tables, attributes and indices in internal catalog</a:t>
            </a:r>
          </a:p>
          <a:p>
            <a:pPr lvl="1"/>
            <a:r>
              <a:rPr lang="en-US" sz="2400" dirty="0"/>
              <a:t>ANALYZE</a:t>
            </a:r>
          </a:p>
          <a:p>
            <a:pPr lvl="1"/>
            <a:r>
              <a:rPr lang="en-US" sz="2400" dirty="0"/>
              <a:t>VACUUM ANALYZE</a:t>
            </a:r>
          </a:p>
          <a:p>
            <a:pPr lvl="1"/>
            <a:r>
              <a:rPr lang="en-US" sz="2400" dirty="0"/>
              <a:t>Auto-vacuum analyze</a:t>
            </a:r>
          </a:p>
        </p:txBody>
      </p:sp>
      <p:pic>
        <p:nvPicPr>
          <p:cNvPr id="7" name="Picture 6">
            <a:extLst>
              <a:ext uri="{FF2B5EF4-FFF2-40B4-BE49-F238E27FC236}">
                <a16:creationId xmlns:a16="http://schemas.microsoft.com/office/drawing/2014/main" id="{9D618730-28DF-1D4C-9329-0547EDAD7414}"/>
              </a:ext>
            </a:extLst>
          </p:cNvPr>
          <p:cNvPicPr>
            <a:picLocks noChangeAspect="1"/>
          </p:cNvPicPr>
          <p:nvPr/>
        </p:nvPicPr>
        <p:blipFill>
          <a:blip r:embed="rId2"/>
          <a:stretch>
            <a:fillRect/>
          </a:stretch>
        </p:blipFill>
        <p:spPr>
          <a:xfrm>
            <a:off x="4556293" y="2608102"/>
            <a:ext cx="7466831" cy="4249897"/>
          </a:xfrm>
          <a:prstGeom prst="rect">
            <a:avLst/>
          </a:prstGeom>
        </p:spPr>
      </p:pic>
    </p:spTree>
    <p:extLst>
      <p:ext uri="{BB962C8B-B14F-4D97-AF65-F5344CB8AC3E}">
        <p14:creationId xmlns:p14="http://schemas.microsoft.com/office/powerpoint/2010/main" val="2513015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ACE8-CE33-BE42-88A9-802372230885}"/>
              </a:ext>
            </a:extLst>
          </p:cNvPr>
          <p:cNvSpPr>
            <a:spLocks noGrp="1"/>
          </p:cNvSpPr>
          <p:nvPr>
            <p:ph type="title"/>
          </p:nvPr>
        </p:nvSpPr>
        <p:spPr/>
        <p:txBody>
          <a:bodyPr/>
          <a:lstStyle/>
          <a:p>
            <a:r>
              <a:rPr lang="en-US" dirty="0"/>
              <a:t>statistics</a:t>
            </a:r>
          </a:p>
        </p:txBody>
      </p:sp>
      <p:pic>
        <p:nvPicPr>
          <p:cNvPr id="5" name="Content Placeholder 4">
            <a:extLst>
              <a:ext uri="{FF2B5EF4-FFF2-40B4-BE49-F238E27FC236}">
                <a16:creationId xmlns:a16="http://schemas.microsoft.com/office/drawing/2014/main" id="{A331A5D9-72FA-7743-8745-BFD1C59EF894}"/>
              </a:ext>
            </a:extLst>
          </p:cNvPr>
          <p:cNvPicPr>
            <a:picLocks noGrp="1" noChangeAspect="1"/>
          </p:cNvPicPr>
          <p:nvPr>
            <p:ph idx="1"/>
          </p:nvPr>
        </p:nvPicPr>
        <p:blipFill>
          <a:blip r:embed="rId2"/>
          <a:stretch>
            <a:fillRect/>
          </a:stretch>
        </p:blipFill>
        <p:spPr>
          <a:xfrm>
            <a:off x="825499" y="2324893"/>
            <a:ext cx="10690997" cy="4125333"/>
          </a:xfrm>
        </p:spPr>
      </p:pic>
    </p:spTree>
    <p:extLst>
      <p:ext uri="{BB962C8B-B14F-4D97-AF65-F5344CB8AC3E}">
        <p14:creationId xmlns:p14="http://schemas.microsoft.com/office/powerpoint/2010/main" val="1406894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1CE1-6A68-5A4D-B94C-DB47D37080B4}"/>
              </a:ext>
            </a:extLst>
          </p:cNvPr>
          <p:cNvSpPr>
            <a:spLocks noGrp="1"/>
          </p:cNvSpPr>
          <p:nvPr>
            <p:ph type="title"/>
          </p:nvPr>
        </p:nvSpPr>
        <p:spPr/>
        <p:txBody>
          <a:bodyPr/>
          <a:lstStyle/>
          <a:p>
            <a:r>
              <a:rPr lang="en-US" dirty="0"/>
              <a:t>Postgres query plans </a:t>
            </a:r>
          </a:p>
        </p:txBody>
      </p:sp>
      <p:sp>
        <p:nvSpPr>
          <p:cNvPr id="3" name="Content Placeholder 2">
            <a:extLst>
              <a:ext uri="{FF2B5EF4-FFF2-40B4-BE49-F238E27FC236}">
                <a16:creationId xmlns:a16="http://schemas.microsoft.com/office/drawing/2014/main" id="{EAFA6731-F2C6-5A47-B654-F962835433FF}"/>
              </a:ext>
            </a:extLst>
          </p:cNvPr>
          <p:cNvSpPr>
            <a:spLocks noGrp="1"/>
          </p:cNvSpPr>
          <p:nvPr>
            <p:ph idx="1"/>
          </p:nvPr>
        </p:nvSpPr>
        <p:spPr>
          <a:xfrm>
            <a:off x="581193" y="2897188"/>
            <a:ext cx="11029615" cy="3678303"/>
          </a:xfrm>
        </p:spPr>
        <p:txBody>
          <a:bodyPr>
            <a:noAutofit/>
          </a:bodyPr>
          <a:lstStyle/>
          <a:p>
            <a:r>
              <a:rPr lang="en-US" sz="3000" dirty="0"/>
              <a:t>Each query requires a Plan</a:t>
            </a:r>
          </a:p>
          <a:p>
            <a:r>
              <a:rPr lang="en-US" sz="3000" dirty="0"/>
              <a:t>EXPLAIN is your friend!</a:t>
            </a:r>
          </a:p>
          <a:p>
            <a:r>
              <a:rPr lang="en-US" sz="3000" dirty="0"/>
              <a:t>EXPLAIN (ANALYZE, BUFFERS) SELECT * FROM X;</a:t>
            </a:r>
          </a:p>
          <a:p>
            <a:r>
              <a:rPr lang="en-US" sz="3000" dirty="0"/>
              <a:t>Using ANALYZE will actually execute the query. Don’t worry you can rollback</a:t>
            </a:r>
          </a:p>
          <a:p>
            <a:pPr lvl="1"/>
            <a:r>
              <a:rPr lang="en-US" sz="3000" i="1" dirty="0">
                <a:solidFill>
                  <a:schemeClr val="accent3"/>
                </a:solidFill>
              </a:rPr>
              <a:t>BEGIN;</a:t>
            </a:r>
          </a:p>
          <a:p>
            <a:pPr lvl="1"/>
            <a:r>
              <a:rPr lang="en-US" sz="3000" i="1" dirty="0">
                <a:solidFill>
                  <a:schemeClr val="accent3"/>
                </a:solidFill>
              </a:rPr>
              <a:t>EXPLAIN ANALYZE UPDATE </a:t>
            </a:r>
            <a:r>
              <a:rPr lang="en-US" sz="3000" i="1" dirty="0" err="1">
                <a:solidFill>
                  <a:schemeClr val="accent3"/>
                </a:solidFill>
              </a:rPr>
              <a:t>tablename</a:t>
            </a:r>
            <a:r>
              <a:rPr lang="en-US" sz="3000" i="1" dirty="0">
                <a:solidFill>
                  <a:schemeClr val="accent3"/>
                </a:solidFill>
              </a:rPr>
              <a:t> WHERE X=y;</a:t>
            </a:r>
          </a:p>
          <a:p>
            <a:pPr lvl="1"/>
            <a:r>
              <a:rPr lang="en-US" sz="3000" i="1" dirty="0">
                <a:solidFill>
                  <a:schemeClr val="accent3"/>
                </a:solidFill>
              </a:rPr>
              <a:t>ROLLBACK;</a:t>
            </a:r>
          </a:p>
          <a:p>
            <a:pPr marL="324000" lvl="1" indent="0">
              <a:buNone/>
            </a:pPr>
            <a:endParaRPr lang="en-US" sz="3000" dirty="0"/>
          </a:p>
        </p:txBody>
      </p:sp>
    </p:spTree>
    <p:extLst>
      <p:ext uri="{BB962C8B-B14F-4D97-AF65-F5344CB8AC3E}">
        <p14:creationId xmlns:p14="http://schemas.microsoft.com/office/powerpoint/2010/main" val="2203819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ABB91-3A3A-AD46-ACF8-638D0CA59DBC}"/>
              </a:ext>
            </a:extLst>
          </p:cNvPr>
          <p:cNvSpPr>
            <a:spLocks noGrp="1"/>
          </p:cNvSpPr>
          <p:nvPr>
            <p:ph type="title"/>
          </p:nvPr>
        </p:nvSpPr>
        <p:spPr/>
        <p:txBody>
          <a:bodyPr/>
          <a:lstStyle/>
          <a:p>
            <a:r>
              <a:rPr lang="en-US" dirty="0"/>
              <a:t>Explain ANALYZE</a:t>
            </a:r>
          </a:p>
        </p:txBody>
      </p:sp>
      <p:pic>
        <p:nvPicPr>
          <p:cNvPr id="5" name="Content Placeholder 4">
            <a:extLst>
              <a:ext uri="{FF2B5EF4-FFF2-40B4-BE49-F238E27FC236}">
                <a16:creationId xmlns:a16="http://schemas.microsoft.com/office/drawing/2014/main" id="{3C7E5E64-C6F8-2242-9DC6-85F8055412A0}"/>
              </a:ext>
            </a:extLst>
          </p:cNvPr>
          <p:cNvPicPr>
            <a:picLocks noGrp="1" noChangeAspect="1"/>
          </p:cNvPicPr>
          <p:nvPr>
            <p:ph idx="1"/>
          </p:nvPr>
        </p:nvPicPr>
        <p:blipFill>
          <a:blip r:embed="rId2"/>
          <a:stretch>
            <a:fillRect/>
          </a:stretch>
        </p:blipFill>
        <p:spPr>
          <a:xfrm>
            <a:off x="581025" y="1816443"/>
            <a:ext cx="11029950" cy="5041557"/>
          </a:xfrm>
        </p:spPr>
      </p:pic>
    </p:spTree>
    <p:extLst>
      <p:ext uri="{BB962C8B-B14F-4D97-AF65-F5344CB8AC3E}">
        <p14:creationId xmlns:p14="http://schemas.microsoft.com/office/powerpoint/2010/main" val="201612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7D11-3D5B-5E4E-B037-D285E937B922}"/>
              </a:ext>
            </a:extLst>
          </p:cNvPr>
          <p:cNvSpPr>
            <a:spLocks noGrp="1"/>
          </p:cNvSpPr>
          <p:nvPr>
            <p:ph type="title"/>
          </p:nvPr>
        </p:nvSpPr>
        <p:spPr/>
        <p:txBody>
          <a:bodyPr/>
          <a:lstStyle/>
          <a:p>
            <a:r>
              <a:rPr lang="en-US" dirty="0"/>
              <a:t>Explaining explain</a:t>
            </a:r>
          </a:p>
        </p:txBody>
      </p:sp>
      <p:sp>
        <p:nvSpPr>
          <p:cNvPr id="3" name="Content Placeholder 2">
            <a:extLst>
              <a:ext uri="{FF2B5EF4-FFF2-40B4-BE49-F238E27FC236}">
                <a16:creationId xmlns:a16="http://schemas.microsoft.com/office/drawing/2014/main" id="{EED95A23-2D57-B141-BBF0-C5517F73FA8F}"/>
              </a:ext>
            </a:extLst>
          </p:cNvPr>
          <p:cNvSpPr>
            <a:spLocks noGrp="1"/>
          </p:cNvSpPr>
          <p:nvPr>
            <p:ph idx="1"/>
          </p:nvPr>
        </p:nvSpPr>
        <p:spPr>
          <a:xfrm>
            <a:off x="581192" y="2180496"/>
            <a:ext cx="11029615" cy="3678303"/>
          </a:xfrm>
        </p:spPr>
        <p:txBody>
          <a:bodyPr>
            <a:normAutofit/>
          </a:bodyPr>
          <a:lstStyle/>
          <a:p>
            <a:pPr marL="0" indent="0">
              <a:buNone/>
            </a:pPr>
            <a:r>
              <a:rPr lang="en-US" sz="2000" dirty="0"/>
              <a:t>Parallel </a:t>
            </a:r>
            <a:r>
              <a:rPr lang="en-US" sz="2000" dirty="0" err="1"/>
              <a:t>Seq</a:t>
            </a:r>
            <a:r>
              <a:rPr lang="en-US" sz="2000" dirty="0"/>
              <a:t> Scan on </a:t>
            </a:r>
            <a:r>
              <a:rPr lang="en-US" sz="2000" dirty="0" err="1"/>
              <a:t>carrier_on_time_performance</a:t>
            </a:r>
            <a:r>
              <a:rPr lang="en-US" sz="2000" dirty="0"/>
              <a:t>  </a:t>
            </a:r>
          </a:p>
          <a:p>
            <a:pPr marL="0" indent="0">
              <a:buNone/>
            </a:pPr>
            <a:r>
              <a:rPr lang="en-US" sz="2000" dirty="0"/>
              <a:t>(cost=0.00..131338.01 rows=119261 width=110) (actual time=0.858..5039.452 rows=97573 loops=3)</a:t>
            </a:r>
          </a:p>
        </p:txBody>
      </p:sp>
      <p:sp>
        <p:nvSpPr>
          <p:cNvPr id="6" name="Rectangle 5">
            <a:extLst>
              <a:ext uri="{FF2B5EF4-FFF2-40B4-BE49-F238E27FC236}">
                <a16:creationId xmlns:a16="http://schemas.microsoft.com/office/drawing/2014/main" id="{B149A1F8-8FEB-0D40-92C8-5BF0EFFE19D9}"/>
              </a:ext>
            </a:extLst>
          </p:cNvPr>
          <p:cNvSpPr/>
          <p:nvPr/>
        </p:nvSpPr>
        <p:spPr>
          <a:xfrm>
            <a:off x="91069" y="4933248"/>
            <a:ext cx="2228385" cy="657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Cost of retrieving first row</a:t>
            </a:r>
          </a:p>
        </p:txBody>
      </p:sp>
      <p:sp>
        <p:nvSpPr>
          <p:cNvPr id="7" name="Rectangle 6">
            <a:extLst>
              <a:ext uri="{FF2B5EF4-FFF2-40B4-BE49-F238E27FC236}">
                <a16:creationId xmlns:a16="http://schemas.microsoft.com/office/drawing/2014/main" id="{9D3DFFCB-BF17-0042-A671-0F18B9A018FF}"/>
              </a:ext>
            </a:extLst>
          </p:cNvPr>
          <p:cNvSpPr/>
          <p:nvPr/>
        </p:nvSpPr>
        <p:spPr>
          <a:xfrm>
            <a:off x="2470392" y="4933248"/>
            <a:ext cx="2335253" cy="657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Cost of retrieving all rows</a:t>
            </a:r>
          </a:p>
        </p:txBody>
      </p:sp>
      <p:sp>
        <p:nvSpPr>
          <p:cNvPr id="8" name="Rectangle 7">
            <a:extLst>
              <a:ext uri="{FF2B5EF4-FFF2-40B4-BE49-F238E27FC236}">
                <a16:creationId xmlns:a16="http://schemas.microsoft.com/office/drawing/2014/main" id="{A475B35D-CAF3-BF4C-AD97-127A3837A50A}"/>
              </a:ext>
            </a:extLst>
          </p:cNvPr>
          <p:cNvSpPr/>
          <p:nvPr/>
        </p:nvSpPr>
        <p:spPr>
          <a:xfrm>
            <a:off x="4956583" y="4933248"/>
            <a:ext cx="2268346" cy="657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Number of rows returned</a:t>
            </a:r>
          </a:p>
        </p:txBody>
      </p:sp>
      <p:sp>
        <p:nvSpPr>
          <p:cNvPr id="9" name="Rectangle 8">
            <a:extLst>
              <a:ext uri="{FF2B5EF4-FFF2-40B4-BE49-F238E27FC236}">
                <a16:creationId xmlns:a16="http://schemas.microsoft.com/office/drawing/2014/main" id="{2C6883C0-A31C-F748-80AE-7C80A5D15D0A}"/>
              </a:ext>
            </a:extLst>
          </p:cNvPr>
          <p:cNvSpPr/>
          <p:nvPr/>
        </p:nvSpPr>
        <p:spPr>
          <a:xfrm>
            <a:off x="7373068" y="4933248"/>
            <a:ext cx="2286935" cy="657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Avg. width of rows (bytes) </a:t>
            </a:r>
          </a:p>
        </p:txBody>
      </p:sp>
      <p:sp>
        <p:nvSpPr>
          <p:cNvPr id="10" name="Rectangle 9">
            <a:extLst>
              <a:ext uri="{FF2B5EF4-FFF2-40B4-BE49-F238E27FC236}">
                <a16:creationId xmlns:a16="http://schemas.microsoft.com/office/drawing/2014/main" id="{C9C5CEC9-0A73-B14D-AFBE-BDF85D618960}"/>
              </a:ext>
            </a:extLst>
          </p:cNvPr>
          <p:cNvSpPr/>
          <p:nvPr/>
        </p:nvSpPr>
        <p:spPr>
          <a:xfrm>
            <a:off x="9808142" y="4933248"/>
            <a:ext cx="2286935" cy="657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Number of times executed</a:t>
            </a:r>
          </a:p>
        </p:txBody>
      </p:sp>
      <p:sp>
        <p:nvSpPr>
          <p:cNvPr id="11" name="Freeform 10">
            <a:extLst>
              <a:ext uri="{FF2B5EF4-FFF2-40B4-BE49-F238E27FC236}">
                <a16:creationId xmlns:a16="http://schemas.microsoft.com/office/drawing/2014/main" id="{BD6A4FBF-076B-D848-9504-4B434B8FF509}"/>
              </a:ext>
            </a:extLst>
          </p:cNvPr>
          <p:cNvSpPr/>
          <p:nvPr/>
        </p:nvSpPr>
        <p:spPr>
          <a:xfrm>
            <a:off x="1226634" y="4437818"/>
            <a:ext cx="189571" cy="513323"/>
          </a:xfrm>
          <a:custGeom>
            <a:avLst/>
            <a:gdLst>
              <a:gd name="connsiteX0" fmla="*/ 0 w 189571"/>
              <a:gd name="connsiteY0" fmla="*/ 513323 h 513323"/>
              <a:gd name="connsiteX1" fmla="*/ 11151 w 189571"/>
              <a:gd name="connsiteY1" fmla="*/ 435265 h 513323"/>
              <a:gd name="connsiteX2" fmla="*/ 33454 w 189571"/>
              <a:gd name="connsiteY2" fmla="*/ 323753 h 513323"/>
              <a:gd name="connsiteX3" fmla="*/ 66907 w 189571"/>
              <a:gd name="connsiteY3" fmla="*/ 167636 h 513323"/>
              <a:gd name="connsiteX4" fmla="*/ 78059 w 189571"/>
              <a:gd name="connsiteY4" fmla="*/ 134182 h 513323"/>
              <a:gd name="connsiteX5" fmla="*/ 122664 w 189571"/>
              <a:gd name="connsiteY5" fmla="*/ 67275 h 513323"/>
              <a:gd name="connsiteX6" fmla="*/ 122664 w 189571"/>
              <a:gd name="connsiteY6" fmla="*/ 367 h 513323"/>
              <a:gd name="connsiteX7" fmla="*/ 100361 w 189571"/>
              <a:gd name="connsiteY7" fmla="*/ 22670 h 513323"/>
              <a:gd name="connsiteX8" fmla="*/ 66907 w 189571"/>
              <a:gd name="connsiteY8" fmla="*/ 33821 h 513323"/>
              <a:gd name="connsiteX9" fmla="*/ 55756 w 189571"/>
              <a:gd name="connsiteY9" fmla="*/ 67275 h 513323"/>
              <a:gd name="connsiteX10" fmla="*/ 89210 w 189571"/>
              <a:gd name="connsiteY10" fmla="*/ 56123 h 513323"/>
              <a:gd name="connsiteX11" fmla="*/ 111512 w 189571"/>
              <a:gd name="connsiteY11" fmla="*/ 22670 h 513323"/>
              <a:gd name="connsiteX12" fmla="*/ 133815 w 189571"/>
              <a:gd name="connsiteY12" fmla="*/ 367 h 513323"/>
              <a:gd name="connsiteX13" fmla="*/ 178420 w 189571"/>
              <a:gd name="connsiteY13" fmla="*/ 89577 h 513323"/>
              <a:gd name="connsiteX14" fmla="*/ 189571 w 189571"/>
              <a:gd name="connsiteY14" fmla="*/ 123031 h 51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9571" h="513323">
                <a:moveTo>
                  <a:pt x="0" y="513323"/>
                </a:moveTo>
                <a:cubicBezTo>
                  <a:pt x="3717" y="487304"/>
                  <a:pt x="6583" y="461149"/>
                  <a:pt x="11151" y="435265"/>
                </a:cubicBezTo>
                <a:cubicBezTo>
                  <a:pt x="17739" y="397935"/>
                  <a:pt x="27222" y="361144"/>
                  <a:pt x="33454" y="323753"/>
                </a:cubicBezTo>
                <a:cubicBezTo>
                  <a:pt x="42811" y="267609"/>
                  <a:pt x="48384" y="223201"/>
                  <a:pt x="66907" y="167636"/>
                </a:cubicBezTo>
                <a:cubicBezTo>
                  <a:pt x="70624" y="156485"/>
                  <a:pt x="72350" y="144457"/>
                  <a:pt x="78059" y="134182"/>
                </a:cubicBezTo>
                <a:cubicBezTo>
                  <a:pt x="91076" y="110751"/>
                  <a:pt x="122664" y="67275"/>
                  <a:pt x="122664" y="67275"/>
                </a:cubicBezTo>
                <a:cubicBezTo>
                  <a:pt x="125637" y="58354"/>
                  <a:pt x="149427" y="9288"/>
                  <a:pt x="122664" y="367"/>
                </a:cubicBezTo>
                <a:cubicBezTo>
                  <a:pt x="112690" y="-2958"/>
                  <a:pt x="109376" y="17261"/>
                  <a:pt x="100361" y="22670"/>
                </a:cubicBezTo>
                <a:cubicBezTo>
                  <a:pt x="90282" y="28718"/>
                  <a:pt x="78058" y="30104"/>
                  <a:pt x="66907" y="33821"/>
                </a:cubicBezTo>
                <a:cubicBezTo>
                  <a:pt x="63190" y="44972"/>
                  <a:pt x="47444" y="58963"/>
                  <a:pt x="55756" y="67275"/>
                </a:cubicBezTo>
                <a:cubicBezTo>
                  <a:pt x="64068" y="75587"/>
                  <a:pt x="80031" y="63466"/>
                  <a:pt x="89210" y="56123"/>
                </a:cubicBezTo>
                <a:cubicBezTo>
                  <a:pt x="99675" y="47751"/>
                  <a:pt x="103140" y="33135"/>
                  <a:pt x="111512" y="22670"/>
                </a:cubicBezTo>
                <a:cubicBezTo>
                  <a:pt x="118080" y="14460"/>
                  <a:pt x="126381" y="7801"/>
                  <a:pt x="133815" y="367"/>
                </a:cubicBezTo>
                <a:cubicBezTo>
                  <a:pt x="172740" y="39293"/>
                  <a:pt x="152793" y="12697"/>
                  <a:pt x="178420" y="89577"/>
                </a:cubicBezTo>
                <a:lnTo>
                  <a:pt x="189571" y="12303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F4B50C78-58C1-464E-91DC-195BC31D4062}"/>
              </a:ext>
            </a:extLst>
          </p:cNvPr>
          <p:cNvSpPr/>
          <p:nvPr/>
        </p:nvSpPr>
        <p:spPr>
          <a:xfrm>
            <a:off x="1806498" y="4403541"/>
            <a:ext cx="791736" cy="34644"/>
          </a:xfrm>
          <a:custGeom>
            <a:avLst/>
            <a:gdLst>
              <a:gd name="connsiteX0" fmla="*/ 0 w 791736"/>
              <a:gd name="connsiteY0" fmla="*/ 12342 h 34644"/>
              <a:gd name="connsiteX1" fmla="*/ 278780 w 791736"/>
              <a:gd name="connsiteY1" fmla="*/ 34644 h 34644"/>
              <a:gd name="connsiteX2" fmla="*/ 546409 w 791736"/>
              <a:gd name="connsiteY2" fmla="*/ 23493 h 34644"/>
              <a:gd name="connsiteX3" fmla="*/ 646770 w 791736"/>
              <a:gd name="connsiteY3" fmla="*/ 1191 h 34644"/>
              <a:gd name="connsiteX4" fmla="*/ 791736 w 791736"/>
              <a:gd name="connsiteY4" fmla="*/ 1191 h 3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736" h="34644">
                <a:moveTo>
                  <a:pt x="0" y="12342"/>
                </a:moveTo>
                <a:cubicBezTo>
                  <a:pt x="109775" y="28024"/>
                  <a:pt x="140079" y="34644"/>
                  <a:pt x="278780" y="34644"/>
                </a:cubicBezTo>
                <a:cubicBezTo>
                  <a:pt x="368067" y="34644"/>
                  <a:pt x="457199" y="27210"/>
                  <a:pt x="546409" y="23493"/>
                </a:cubicBezTo>
                <a:cubicBezTo>
                  <a:pt x="566882" y="18375"/>
                  <a:pt x="628569" y="2202"/>
                  <a:pt x="646770" y="1191"/>
                </a:cubicBezTo>
                <a:cubicBezTo>
                  <a:pt x="695018" y="-1489"/>
                  <a:pt x="743414" y="1191"/>
                  <a:pt x="791736" y="119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FE97C70B-23ED-5B4D-8CB5-6634631C223C}"/>
              </a:ext>
            </a:extLst>
          </p:cNvPr>
          <p:cNvCxnSpPr>
            <a:stCxn id="7" idx="0"/>
          </p:cNvCxnSpPr>
          <p:nvPr/>
        </p:nvCxnSpPr>
        <p:spPr>
          <a:xfrm rot="16200000" flipV="1">
            <a:off x="2672478" y="3967706"/>
            <a:ext cx="495430" cy="143565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CCA28C0C-7C7A-C940-BF6E-6142C8529237}"/>
              </a:ext>
            </a:extLst>
          </p:cNvPr>
          <p:cNvSpPr/>
          <p:nvPr/>
        </p:nvSpPr>
        <p:spPr>
          <a:xfrm>
            <a:off x="3332642" y="4025590"/>
            <a:ext cx="737553" cy="401444"/>
          </a:xfrm>
          <a:custGeom>
            <a:avLst/>
            <a:gdLst>
              <a:gd name="connsiteX0" fmla="*/ 35026 w 737553"/>
              <a:gd name="connsiteY0" fmla="*/ 55756 h 401444"/>
              <a:gd name="connsiteX1" fmla="*/ 23875 w 737553"/>
              <a:gd name="connsiteY1" fmla="*/ 133815 h 401444"/>
              <a:gd name="connsiteX2" fmla="*/ 23875 w 737553"/>
              <a:gd name="connsiteY2" fmla="*/ 289932 h 401444"/>
              <a:gd name="connsiteX3" fmla="*/ 68480 w 737553"/>
              <a:gd name="connsiteY3" fmla="*/ 334537 h 401444"/>
              <a:gd name="connsiteX4" fmla="*/ 135387 w 737553"/>
              <a:gd name="connsiteY4" fmla="*/ 379142 h 401444"/>
              <a:gd name="connsiteX5" fmla="*/ 213446 w 737553"/>
              <a:gd name="connsiteY5" fmla="*/ 401444 h 401444"/>
              <a:gd name="connsiteX6" fmla="*/ 514529 w 737553"/>
              <a:gd name="connsiteY6" fmla="*/ 367990 h 401444"/>
              <a:gd name="connsiteX7" fmla="*/ 614890 w 737553"/>
              <a:gd name="connsiteY7" fmla="*/ 334537 h 401444"/>
              <a:gd name="connsiteX8" fmla="*/ 648343 w 737553"/>
              <a:gd name="connsiteY8" fmla="*/ 323386 h 401444"/>
              <a:gd name="connsiteX9" fmla="*/ 737553 w 737553"/>
              <a:gd name="connsiteY9" fmla="*/ 256478 h 401444"/>
              <a:gd name="connsiteX10" fmla="*/ 715251 w 737553"/>
              <a:gd name="connsiteY10" fmla="*/ 144966 h 401444"/>
              <a:gd name="connsiteX11" fmla="*/ 670646 w 737553"/>
              <a:gd name="connsiteY11" fmla="*/ 100361 h 401444"/>
              <a:gd name="connsiteX12" fmla="*/ 648343 w 737553"/>
              <a:gd name="connsiteY12" fmla="*/ 78059 h 401444"/>
              <a:gd name="connsiteX13" fmla="*/ 581436 w 737553"/>
              <a:gd name="connsiteY13" fmla="*/ 55756 h 401444"/>
              <a:gd name="connsiteX14" fmla="*/ 481075 w 737553"/>
              <a:gd name="connsiteY14" fmla="*/ 0 h 401444"/>
              <a:gd name="connsiteX15" fmla="*/ 68480 w 737553"/>
              <a:gd name="connsiteY15" fmla="*/ 11151 h 40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7553" h="401444">
                <a:moveTo>
                  <a:pt x="35026" y="55756"/>
                </a:moveTo>
                <a:cubicBezTo>
                  <a:pt x="31309" y="81776"/>
                  <a:pt x="29030" y="108042"/>
                  <a:pt x="23875" y="133815"/>
                </a:cubicBezTo>
                <a:cubicBezTo>
                  <a:pt x="9272" y="206832"/>
                  <a:pt x="-21629" y="153419"/>
                  <a:pt x="23875" y="289932"/>
                </a:cubicBezTo>
                <a:cubicBezTo>
                  <a:pt x="30524" y="309880"/>
                  <a:pt x="50985" y="322873"/>
                  <a:pt x="68480" y="334537"/>
                </a:cubicBezTo>
                <a:cubicBezTo>
                  <a:pt x="90782" y="349405"/>
                  <a:pt x="109383" y="372641"/>
                  <a:pt x="135387" y="379142"/>
                </a:cubicBezTo>
                <a:cubicBezTo>
                  <a:pt x="191396" y="393144"/>
                  <a:pt x="165453" y="385447"/>
                  <a:pt x="213446" y="401444"/>
                </a:cubicBezTo>
                <a:cubicBezTo>
                  <a:pt x="471106" y="389175"/>
                  <a:pt x="373484" y="415006"/>
                  <a:pt x="514529" y="367990"/>
                </a:cubicBezTo>
                <a:lnTo>
                  <a:pt x="614890" y="334537"/>
                </a:lnTo>
                <a:lnTo>
                  <a:pt x="648343" y="323386"/>
                </a:lnTo>
                <a:cubicBezTo>
                  <a:pt x="723999" y="272949"/>
                  <a:pt x="696298" y="297735"/>
                  <a:pt x="737553" y="256478"/>
                </a:cubicBezTo>
                <a:cubicBezTo>
                  <a:pt x="737174" y="253825"/>
                  <a:pt x="729152" y="164428"/>
                  <a:pt x="715251" y="144966"/>
                </a:cubicBezTo>
                <a:cubicBezTo>
                  <a:pt x="703029" y="127856"/>
                  <a:pt x="685514" y="115229"/>
                  <a:pt x="670646" y="100361"/>
                </a:cubicBezTo>
                <a:cubicBezTo>
                  <a:pt x="663212" y="92927"/>
                  <a:pt x="658317" y="81384"/>
                  <a:pt x="648343" y="78059"/>
                </a:cubicBezTo>
                <a:cubicBezTo>
                  <a:pt x="626041" y="70625"/>
                  <a:pt x="600996" y="68796"/>
                  <a:pt x="581436" y="55756"/>
                </a:cubicBezTo>
                <a:cubicBezTo>
                  <a:pt x="504749" y="4631"/>
                  <a:pt x="539958" y="19627"/>
                  <a:pt x="481075" y="0"/>
                </a:cubicBezTo>
                <a:cubicBezTo>
                  <a:pt x="90787" y="11479"/>
                  <a:pt x="228369" y="11151"/>
                  <a:pt x="68480" y="111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17">
            <a:extLst>
              <a:ext uri="{FF2B5EF4-FFF2-40B4-BE49-F238E27FC236}">
                <a16:creationId xmlns:a16="http://schemas.microsoft.com/office/drawing/2014/main" id="{17B00DD4-8D81-7446-9A6A-99C4BE198E58}"/>
              </a:ext>
            </a:extLst>
          </p:cNvPr>
          <p:cNvCxnSpPr>
            <a:stCxn id="8" idx="0"/>
            <a:endCxn id="16" idx="8"/>
          </p:cNvCxnSpPr>
          <p:nvPr/>
        </p:nvCxnSpPr>
        <p:spPr>
          <a:xfrm rot="16200000" flipV="1">
            <a:off x="4743735" y="3586226"/>
            <a:ext cx="584272" cy="210977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CEF73F4-EB57-7943-A45B-45C0E7A27193}"/>
              </a:ext>
            </a:extLst>
          </p:cNvPr>
          <p:cNvCxnSpPr/>
          <p:nvPr/>
        </p:nvCxnSpPr>
        <p:spPr>
          <a:xfrm rot="10800000">
            <a:off x="9891133" y="4348976"/>
            <a:ext cx="1060477" cy="5842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5D40B05B-6245-F74A-AC10-B27BF6915B5A}"/>
              </a:ext>
            </a:extLst>
          </p:cNvPr>
          <p:cNvCxnSpPr>
            <a:stCxn id="9" idx="0"/>
          </p:cNvCxnSpPr>
          <p:nvPr/>
        </p:nvCxnSpPr>
        <p:spPr>
          <a:xfrm rot="16200000" flipV="1">
            <a:off x="6540437" y="2957149"/>
            <a:ext cx="584273" cy="336792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E5650CA-BB5C-B347-9AD4-B6ABFFC33094}"/>
              </a:ext>
            </a:extLst>
          </p:cNvPr>
          <p:cNvPicPr>
            <a:picLocks noChangeAspect="1"/>
          </p:cNvPicPr>
          <p:nvPr/>
        </p:nvPicPr>
        <p:blipFill>
          <a:blip r:embed="rId2"/>
          <a:stretch>
            <a:fillRect/>
          </a:stretch>
        </p:blipFill>
        <p:spPr>
          <a:xfrm>
            <a:off x="581192" y="1812485"/>
            <a:ext cx="9406863" cy="1878568"/>
          </a:xfrm>
          <a:prstGeom prst="rect">
            <a:avLst/>
          </a:prstGeom>
        </p:spPr>
      </p:pic>
    </p:spTree>
    <p:extLst>
      <p:ext uri="{BB962C8B-B14F-4D97-AF65-F5344CB8AC3E}">
        <p14:creationId xmlns:p14="http://schemas.microsoft.com/office/powerpoint/2010/main" val="406583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3181-C21A-8C4B-9230-C7B97FAD1FA8}"/>
              </a:ext>
            </a:extLst>
          </p:cNvPr>
          <p:cNvSpPr>
            <a:spLocks noGrp="1"/>
          </p:cNvSpPr>
          <p:nvPr>
            <p:ph type="title"/>
          </p:nvPr>
        </p:nvSpPr>
        <p:spPr/>
        <p:txBody>
          <a:bodyPr/>
          <a:lstStyle/>
          <a:p>
            <a:r>
              <a:rPr lang="en-US" dirty="0"/>
              <a:t>Explaining the explain</a:t>
            </a:r>
          </a:p>
        </p:txBody>
      </p:sp>
      <p:sp>
        <p:nvSpPr>
          <p:cNvPr id="3" name="Content Placeholder 2">
            <a:extLst>
              <a:ext uri="{FF2B5EF4-FFF2-40B4-BE49-F238E27FC236}">
                <a16:creationId xmlns:a16="http://schemas.microsoft.com/office/drawing/2014/main" id="{C41D6259-A0E1-7041-9782-772EE50D75FE}"/>
              </a:ext>
            </a:extLst>
          </p:cNvPr>
          <p:cNvSpPr>
            <a:spLocks noGrp="1"/>
          </p:cNvSpPr>
          <p:nvPr>
            <p:ph idx="1"/>
          </p:nvPr>
        </p:nvSpPr>
        <p:spPr>
          <a:xfrm>
            <a:off x="581192" y="1860922"/>
            <a:ext cx="11029615" cy="4997078"/>
          </a:xfrm>
        </p:spPr>
        <p:txBody>
          <a:bodyPr>
            <a:noAutofit/>
          </a:bodyPr>
          <a:lstStyle/>
          <a:p>
            <a:r>
              <a:rPr lang="en-US" sz="2400" dirty="0"/>
              <a:t>The costs are measured in arbitrary units determined by the planner's cost parameters </a:t>
            </a:r>
          </a:p>
          <a:p>
            <a:pPr lvl="1"/>
            <a:r>
              <a:rPr lang="en-US" sz="2400" dirty="0" err="1"/>
              <a:t>seq_page_cost</a:t>
            </a:r>
            <a:r>
              <a:rPr lang="en-US" sz="2400" dirty="0"/>
              <a:t> - units of disk page fetches . Default is 1.0</a:t>
            </a:r>
          </a:p>
          <a:p>
            <a:pPr lvl="1"/>
            <a:r>
              <a:rPr lang="en-US" sz="2400" dirty="0" err="1"/>
              <a:t>Random_page_cost</a:t>
            </a:r>
            <a:endParaRPr lang="en-US" sz="2400" dirty="0"/>
          </a:p>
          <a:p>
            <a:pPr lvl="1"/>
            <a:r>
              <a:rPr lang="en-US" sz="2400" dirty="0" err="1"/>
              <a:t>cpu_tuple_cost</a:t>
            </a:r>
            <a:r>
              <a:rPr lang="en-US" sz="2400" dirty="0"/>
              <a:t> (and others)</a:t>
            </a:r>
          </a:p>
          <a:p>
            <a:r>
              <a:rPr lang="en-US" sz="2400" dirty="0"/>
              <a:t>Upper-level node includes the cost of all its child nodes</a:t>
            </a:r>
          </a:p>
          <a:p>
            <a:r>
              <a:rPr lang="en-US" sz="2400" dirty="0"/>
              <a:t> Cost </a:t>
            </a:r>
            <a:r>
              <a:rPr lang="en-US" sz="2400" b="1" dirty="0"/>
              <a:t>does </a:t>
            </a:r>
            <a:r>
              <a:rPr lang="en-US" sz="2400" b="1" u="sng" dirty="0"/>
              <a:t>not</a:t>
            </a:r>
            <a:r>
              <a:rPr lang="en-US" sz="2400" b="1" dirty="0"/>
              <a:t> </a:t>
            </a:r>
            <a:r>
              <a:rPr lang="en-US" sz="2400" dirty="0"/>
              <a:t>consider the time spent </a:t>
            </a:r>
            <a:r>
              <a:rPr lang="en-US" sz="2400" b="1" dirty="0"/>
              <a:t>transmitting result</a:t>
            </a:r>
          </a:p>
          <a:p>
            <a:r>
              <a:rPr lang="en-US" sz="2400" dirty="0"/>
              <a:t> </a:t>
            </a:r>
            <a:r>
              <a:rPr lang="en-US" sz="2400" b="1" dirty="0"/>
              <a:t>Planning time </a:t>
            </a:r>
            <a:r>
              <a:rPr lang="en-US" sz="2400" dirty="0"/>
              <a:t>does not include parsing or rewriting.</a:t>
            </a:r>
          </a:p>
          <a:p>
            <a:r>
              <a:rPr lang="en-US" sz="2400" dirty="0"/>
              <a:t> </a:t>
            </a:r>
            <a:r>
              <a:rPr lang="en-US" sz="2400" b="1" dirty="0"/>
              <a:t>Execution time</a:t>
            </a:r>
            <a:r>
              <a:rPr lang="en-US" sz="2400" dirty="0"/>
              <a:t>  - </a:t>
            </a:r>
            <a:r>
              <a:rPr lang="en-US" sz="2400" b="1" dirty="0"/>
              <a:t>Time spent executing AFTER triggers is </a:t>
            </a:r>
            <a:r>
              <a:rPr lang="en-US" sz="2400" b="1" u="sng" dirty="0"/>
              <a:t>not</a:t>
            </a:r>
            <a:r>
              <a:rPr lang="en-US" sz="2400" b="1" dirty="0"/>
              <a:t> counted</a:t>
            </a:r>
            <a:endParaRPr lang="en-US" sz="2400" dirty="0"/>
          </a:p>
        </p:txBody>
      </p:sp>
    </p:spTree>
    <p:extLst>
      <p:ext uri="{BB962C8B-B14F-4D97-AF65-F5344CB8AC3E}">
        <p14:creationId xmlns:p14="http://schemas.microsoft.com/office/powerpoint/2010/main" val="1633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3395-727F-6144-A206-65FBBB5B1C6F}"/>
              </a:ext>
            </a:extLst>
          </p:cNvPr>
          <p:cNvSpPr>
            <a:spLocks noGrp="1"/>
          </p:cNvSpPr>
          <p:nvPr>
            <p:ph type="title"/>
          </p:nvPr>
        </p:nvSpPr>
        <p:spPr/>
        <p:txBody>
          <a:bodyPr/>
          <a:lstStyle/>
          <a:p>
            <a:r>
              <a:rPr lang="en-US" dirty="0"/>
              <a:t>Explaining explain – limit?</a:t>
            </a:r>
          </a:p>
        </p:txBody>
      </p:sp>
      <p:sp>
        <p:nvSpPr>
          <p:cNvPr id="3" name="Content Placeholder 2">
            <a:extLst>
              <a:ext uri="{FF2B5EF4-FFF2-40B4-BE49-F238E27FC236}">
                <a16:creationId xmlns:a16="http://schemas.microsoft.com/office/drawing/2014/main" id="{3ACBAC80-ABD8-7542-860E-FE2AFC69A159}"/>
              </a:ext>
            </a:extLst>
          </p:cNvPr>
          <p:cNvSpPr>
            <a:spLocks noGrp="1"/>
          </p:cNvSpPr>
          <p:nvPr>
            <p:ph idx="1"/>
          </p:nvPr>
        </p:nvSpPr>
        <p:spPr>
          <a:xfrm>
            <a:off x="482338" y="1908648"/>
            <a:ext cx="11029615" cy="4577143"/>
          </a:xfrm>
        </p:spPr>
        <p:txBody>
          <a:bodyPr>
            <a:noAutofit/>
          </a:bodyPr>
          <a:lstStyle/>
          <a:p>
            <a:pPr marL="0" indent="0">
              <a:buNone/>
            </a:pPr>
            <a:r>
              <a:rPr lang="en-US" sz="2000" dirty="0" err="1"/>
              <a:t>transport_stats</a:t>
            </a:r>
            <a:r>
              <a:rPr lang="en-US" sz="2000" dirty="0"/>
              <a:t>=# explain analyze select * from </a:t>
            </a:r>
            <a:r>
              <a:rPr lang="en-US" sz="2000" dirty="0" err="1"/>
              <a:t>public.carrier_on_time_performance</a:t>
            </a:r>
            <a:r>
              <a:rPr lang="en-US" sz="2000" dirty="0"/>
              <a:t> where origin='BWI' and </a:t>
            </a:r>
            <a:r>
              <a:rPr lang="en-US" sz="2000" dirty="0" err="1"/>
              <a:t>origin_state_abr</a:t>
            </a:r>
            <a:r>
              <a:rPr lang="en-US" sz="2000" dirty="0"/>
              <a:t>='MD' limit 1;</a:t>
            </a:r>
          </a:p>
          <a:p>
            <a:pPr marL="0" indent="0">
              <a:buNone/>
            </a:pPr>
            <a:r>
              <a:rPr lang="en-US" sz="2000" dirty="0"/>
              <a:t>                                                             QUERY PLAN</a:t>
            </a:r>
          </a:p>
          <a:p>
            <a:pPr marL="0" indent="0">
              <a:buNone/>
            </a:pPr>
            <a:r>
              <a:rPr lang="en-US" sz="2000" dirty="0"/>
              <a:t>-------------------------------------------------------------------------------------------------------------------------------------</a:t>
            </a:r>
          </a:p>
          <a:p>
            <a:pPr marL="0" indent="0">
              <a:buNone/>
            </a:pPr>
            <a:r>
              <a:rPr lang="en-US" sz="2000" dirty="0"/>
              <a:t> Limit  (cost=0.00..156.62 rows=1 width=110) (actual time=0.038..0.039 rows=1 loops=1)</a:t>
            </a:r>
          </a:p>
          <a:p>
            <a:pPr marL="0" indent="0">
              <a:buNone/>
            </a:pPr>
            <a:r>
              <a:rPr lang="en-US" sz="2000" dirty="0"/>
              <a:t>   -&gt;  </a:t>
            </a:r>
            <a:r>
              <a:rPr lang="en-US" sz="2000" dirty="0" err="1"/>
              <a:t>Seq</a:t>
            </a:r>
            <a:r>
              <a:rPr lang="en-US" sz="2000" dirty="0"/>
              <a:t> Scan on </a:t>
            </a:r>
            <a:r>
              <a:rPr lang="en-US" sz="2000" dirty="0" err="1"/>
              <a:t>carrier_on_time_performance</a:t>
            </a:r>
            <a:r>
              <a:rPr lang="en-US" sz="2000" dirty="0"/>
              <a:t>  (cost=0.00..</a:t>
            </a:r>
            <a:r>
              <a:rPr lang="en-US" sz="2000" b="1" dirty="0"/>
              <a:t>184345.88</a:t>
            </a:r>
            <a:r>
              <a:rPr lang="en-US" sz="2000" dirty="0"/>
              <a:t> rows=1177 width=110) (actual time=0.036..0.037 </a:t>
            </a:r>
            <a:r>
              <a:rPr lang="en-US" sz="2000" b="1" dirty="0"/>
              <a:t>rows=1 </a:t>
            </a:r>
            <a:r>
              <a:rPr lang="en-US" sz="2000" dirty="0"/>
              <a:t>loops=1)</a:t>
            </a:r>
          </a:p>
          <a:p>
            <a:pPr marL="0" indent="0">
              <a:buNone/>
            </a:pPr>
            <a:r>
              <a:rPr lang="en-US" sz="2000" dirty="0"/>
              <a:t>         Filter: ((origin = 'BWI'::text) AND (</a:t>
            </a:r>
            <a:r>
              <a:rPr lang="en-US" sz="2000" dirty="0" err="1"/>
              <a:t>origin_state_abr</a:t>
            </a:r>
            <a:r>
              <a:rPr lang="en-US" sz="2000" dirty="0"/>
              <a:t> = 'MD'::text))</a:t>
            </a:r>
          </a:p>
          <a:p>
            <a:pPr marL="0" indent="0">
              <a:buNone/>
            </a:pPr>
            <a:r>
              <a:rPr lang="en-US" sz="2000" dirty="0"/>
              <a:t>         Rows Removed by Filter: 59</a:t>
            </a:r>
          </a:p>
          <a:p>
            <a:pPr marL="0" indent="0">
              <a:buNone/>
            </a:pPr>
            <a:r>
              <a:rPr lang="en-US" sz="2000" dirty="0"/>
              <a:t> Planning Time: 1.790 </a:t>
            </a:r>
            <a:r>
              <a:rPr lang="en-US" sz="2000" dirty="0" err="1"/>
              <a:t>ms</a:t>
            </a:r>
            <a:endParaRPr lang="en-US" sz="2000" dirty="0"/>
          </a:p>
          <a:p>
            <a:pPr marL="0" indent="0">
              <a:buNone/>
            </a:pPr>
            <a:r>
              <a:rPr lang="en-US" sz="2000" dirty="0"/>
              <a:t> Execution Time: 0.074 </a:t>
            </a:r>
            <a:r>
              <a:rPr lang="en-US" sz="2000" dirty="0" err="1"/>
              <a:t>ms</a:t>
            </a:r>
            <a:endParaRPr lang="en-US" sz="2000" dirty="0"/>
          </a:p>
        </p:txBody>
      </p:sp>
    </p:spTree>
    <p:extLst>
      <p:ext uri="{BB962C8B-B14F-4D97-AF65-F5344CB8AC3E}">
        <p14:creationId xmlns:p14="http://schemas.microsoft.com/office/powerpoint/2010/main" val="212263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62BA-DE39-5A41-8217-8DFB99C8C866}"/>
              </a:ext>
            </a:extLst>
          </p:cNvPr>
          <p:cNvSpPr>
            <a:spLocks noGrp="1"/>
          </p:cNvSpPr>
          <p:nvPr>
            <p:ph type="title"/>
          </p:nvPr>
        </p:nvSpPr>
        <p:spPr/>
        <p:txBody>
          <a:bodyPr/>
          <a:lstStyle/>
          <a:p>
            <a:r>
              <a:rPr lang="en-US" dirty="0"/>
              <a:t>Let’s create index</a:t>
            </a:r>
          </a:p>
        </p:txBody>
      </p:sp>
      <p:pic>
        <p:nvPicPr>
          <p:cNvPr id="5" name="Content Placeholder 4">
            <a:extLst>
              <a:ext uri="{FF2B5EF4-FFF2-40B4-BE49-F238E27FC236}">
                <a16:creationId xmlns:a16="http://schemas.microsoft.com/office/drawing/2014/main" id="{FB3A7D2C-FF13-F14F-93D3-2B0A9692AEBC}"/>
              </a:ext>
            </a:extLst>
          </p:cNvPr>
          <p:cNvPicPr>
            <a:picLocks noGrp="1" noChangeAspect="1"/>
          </p:cNvPicPr>
          <p:nvPr>
            <p:ph idx="1"/>
          </p:nvPr>
        </p:nvPicPr>
        <p:blipFill>
          <a:blip r:embed="rId2"/>
          <a:stretch>
            <a:fillRect/>
          </a:stretch>
        </p:blipFill>
        <p:spPr>
          <a:xfrm>
            <a:off x="254831" y="2189320"/>
            <a:ext cx="11029950" cy="615307"/>
          </a:xfrm>
        </p:spPr>
      </p:pic>
      <p:pic>
        <p:nvPicPr>
          <p:cNvPr id="7" name="Picture 6">
            <a:extLst>
              <a:ext uri="{FF2B5EF4-FFF2-40B4-BE49-F238E27FC236}">
                <a16:creationId xmlns:a16="http://schemas.microsoft.com/office/drawing/2014/main" id="{E633ACF4-2249-9A45-9BCA-194BE286F11B}"/>
              </a:ext>
            </a:extLst>
          </p:cNvPr>
          <p:cNvPicPr>
            <a:picLocks noChangeAspect="1"/>
          </p:cNvPicPr>
          <p:nvPr/>
        </p:nvPicPr>
        <p:blipFill>
          <a:blip r:embed="rId3"/>
          <a:stretch>
            <a:fillRect/>
          </a:stretch>
        </p:blipFill>
        <p:spPr>
          <a:xfrm>
            <a:off x="254830" y="3078524"/>
            <a:ext cx="11815249" cy="3609659"/>
          </a:xfrm>
          <a:prstGeom prst="rect">
            <a:avLst/>
          </a:prstGeom>
        </p:spPr>
      </p:pic>
    </p:spTree>
    <p:extLst>
      <p:ext uri="{BB962C8B-B14F-4D97-AF65-F5344CB8AC3E}">
        <p14:creationId xmlns:p14="http://schemas.microsoft.com/office/powerpoint/2010/main" val="946220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0F9FC-F40B-2146-812B-111ED08A55AE}"/>
              </a:ext>
            </a:extLst>
          </p:cNvPr>
          <p:cNvSpPr>
            <a:spLocks noGrp="1"/>
          </p:cNvSpPr>
          <p:nvPr>
            <p:ph type="title"/>
          </p:nvPr>
        </p:nvSpPr>
        <p:spPr/>
        <p:txBody>
          <a:bodyPr/>
          <a:lstStyle/>
          <a:p>
            <a:r>
              <a:rPr lang="en-US" dirty="0"/>
              <a:t>scans</a:t>
            </a:r>
          </a:p>
        </p:txBody>
      </p:sp>
      <p:sp>
        <p:nvSpPr>
          <p:cNvPr id="3" name="Content Placeholder 2">
            <a:extLst>
              <a:ext uri="{FF2B5EF4-FFF2-40B4-BE49-F238E27FC236}">
                <a16:creationId xmlns:a16="http://schemas.microsoft.com/office/drawing/2014/main" id="{291F7619-5593-514E-AEBD-6A2E85A8B7C6}"/>
              </a:ext>
            </a:extLst>
          </p:cNvPr>
          <p:cNvSpPr>
            <a:spLocks noGrp="1"/>
          </p:cNvSpPr>
          <p:nvPr>
            <p:ph idx="1"/>
          </p:nvPr>
        </p:nvSpPr>
        <p:spPr>
          <a:xfrm>
            <a:off x="581192" y="2023742"/>
            <a:ext cx="11029615" cy="4677504"/>
          </a:xfrm>
        </p:spPr>
        <p:txBody>
          <a:bodyPr>
            <a:normAutofit/>
          </a:bodyPr>
          <a:lstStyle/>
          <a:p>
            <a:r>
              <a:rPr lang="en-US" sz="3200" dirty="0"/>
              <a:t>Sequential Scan</a:t>
            </a:r>
          </a:p>
          <a:p>
            <a:r>
              <a:rPr lang="en-US" sz="3200" dirty="0"/>
              <a:t>Bitmap Scan</a:t>
            </a:r>
          </a:p>
          <a:p>
            <a:r>
              <a:rPr lang="en-US" sz="3200" dirty="0"/>
              <a:t>Index Scan</a:t>
            </a:r>
          </a:p>
          <a:p>
            <a:r>
              <a:rPr lang="en-US" sz="3200" dirty="0"/>
              <a:t>What is Re-check condition?</a:t>
            </a:r>
          </a:p>
        </p:txBody>
      </p:sp>
    </p:spTree>
    <p:extLst>
      <p:ext uri="{BB962C8B-B14F-4D97-AF65-F5344CB8AC3E}">
        <p14:creationId xmlns:p14="http://schemas.microsoft.com/office/powerpoint/2010/main" val="1204679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10C898-0E4C-4A48-9FC8-8E57DE981226}"/>
              </a:ext>
            </a:extLst>
          </p:cNvPr>
          <p:cNvPicPr>
            <a:picLocks noChangeAspect="1"/>
          </p:cNvPicPr>
          <p:nvPr/>
        </p:nvPicPr>
        <p:blipFill>
          <a:blip r:embed="rId2"/>
          <a:stretch>
            <a:fillRect/>
          </a:stretch>
        </p:blipFill>
        <p:spPr>
          <a:xfrm>
            <a:off x="7044724" y="1715955"/>
            <a:ext cx="4775200" cy="4911899"/>
          </a:xfrm>
          <a:prstGeom prst="rect">
            <a:avLst/>
          </a:prstGeom>
        </p:spPr>
      </p:pic>
      <p:sp>
        <p:nvSpPr>
          <p:cNvPr id="2" name="Title 1">
            <a:extLst>
              <a:ext uri="{FF2B5EF4-FFF2-40B4-BE49-F238E27FC236}">
                <a16:creationId xmlns:a16="http://schemas.microsoft.com/office/drawing/2014/main" id="{F91BE629-5FD9-1F47-9298-394778CD08F5}"/>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9AC885AD-694B-9448-9B1D-FA497D16BC3D}"/>
              </a:ext>
            </a:extLst>
          </p:cNvPr>
          <p:cNvSpPr>
            <a:spLocks noGrp="1"/>
          </p:cNvSpPr>
          <p:nvPr>
            <p:ph idx="1"/>
          </p:nvPr>
        </p:nvSpPr>
        <p:spPr>
          <a:xfrm>
            <a:off x="581192" y="2180496"/>
            <a:ext cx="11029615" cy="4599445"/>
          </a:xfrm>
        </p:spPr>
        <p:txBody>
          <a:bodyPr>
            <a:normAutofit/>
          </a:bodyPr>
          <a:lstStyle/>
          <a:p>
            <a:r>
              <a:rPr lang="en-US" sz="2000" dirty="0" err="1"/>
              <a:t>Denish</a:t>
            </a:r>
            <a:r>
              <a:rPr lang="en-US" sz="2000" dirty="0"/>
              <a:t> Patel</a:t>
            </a:r>
          </a:p>
          <a:p>
            <a:pPr lvl="1"/>
            <a:r>
              <a:rPr lang="en-US" sz="2000" dirty="0"/>
              <a:t>Senior Database Architect</a:t>
            </a:r>
          </a:p>
          <a:p>
            <a:pPr lvl="1"/>
            <a:r>
              <a:rPr lang="en-US" sz="2000" dirty="0"/>
              <a:t>Data Engineering – Hadoop, </a:t>
            </a:r>
            <a:r>
              <a:rPr lang="en-US" sz="2000" dirty="0" err="1"/>
              <a:t>NiFi</a:t>
            </a:r>
            <a:r>
              <a:rPr lang="en-US" sz="2000" dirty="0"/>
              <a:t> , Spark</a:t>
            </a:r>
          </a:p>
          <a:p>
            <a:pPr lvl="1"/>
            <a:r>
              <a:rPr lang="en-US" sz="2000" dirty="0"/>
              <a:t>DBA – Postgres, Oracle, MySQL and SQL Server</a:t>
            </a:r>
          </a:p>
          <a:p>
            <a:pPr lvl="1"/>
            <a:r>
              <a:rPr lang="en-US" sz="2000" dirty="0"/>
              <a:t>DevOps – Ansible, CI/CD, Git, Database Reliability Engineering</a:t>
            </a:r>
          </a:p>
          <a:p>
            <a:r>
              <a:rPr lang="en-US" sz="2000" dirty="0"/>
              <a:t>Blog: http://</a:t>
            </a:r>
            <a:r>
              <a:rPr lang="en-US" sz="2000" dirty="0" err="1"/>
              <a:t>www.pateldenish.com</a:t>
            </a:r>
            <a:r>
              <a:rPr lang="en-US" sz="2000" dirty="0"/>
              <a:t>/</a:t>
            </a:r>
          </a:p>
          <a:p>
            <a:r>
              <a:rPr lang="en-US" sz="2000" dirty="0"/>
              <a:t>Twitter: https://</a:t>
            </a:r>
            <a:r>
              <a:rPr lang="en-US" sz="2000" dirty="0" err="1"/>
              <a:t>twitter.com</a:t>
            </a:r>
            <a:r>
              <a:rPr lang="en-US" sz="2000" dirty="0"/>
              <a:t>/</a:t>
            </a:r>
            <a:r>
              <a:rPr lang="en-US" sz="2000" dirty="0" err="1"/>
              <a:t>DenishPatel</a:t>
            </a:r>
            <a:endParaRPr lang="en-US" sz="2000" dirty="0"/>
          </a:p>
          <a:p>
            <a:r>
              <a:rPr lang="en-US" sz="2000" dirty="0"/>
              <a:t>Slack: </a:t>
            </a:r>
            <a:r>
              <a:rPr lang="en-US" sz="2000" dirty="0">
                <a:solidFill>
                  <a:schemeClr val="accent2"/>
                </a:solidFill>
              </a:rPr>
              <a:t>https://</a:t>
            </a:r>
            <a:r>
              <a:rPr lang="en-US" sz="2000" dirty="0" err="1">
                <a:solidFill>
                  <a:schemeClr val="accent2"/>
                </a:solidFill>
              </a:rPr>
              <a:t>postgres-slack.herokuapp.com</a:t>
            </a:r>
            <a:r>
              <a:rPr lang="en-US" sz="2000" dirty="0">
                <a:solidFill>
                  <a:schemeClr val="accent2"/>
                </a:solidFill>
              </a:rPr>
              <a:t>/</a:t>
            </a:r>
          </a:p>
          <a:p>
            <a:r>
              <a:rPr lang="en-US" sz="2000" dirty="0"/>
              <a:t>Email: </a:t>
            </a:r>
            <a:r>
              <a:rPr lang="en-US" sz="2000" dirty="0" err="1"/>
              <a:t>Denish.j.patel@gmail.com</a:t>
            </a:r>
            <a:endParaRPr lang="en-US" sz="2000" dirty="0"/>
          </a:p>
        </p:txBody>
      </p:sp>
    </p:spTree>
    <p:extLst>
      <p:ext uri="{BB962C8B-B14F-4D97-AF65-F5344CB8AC3E}">
        <p14:creationId xmlns:p14="http://schemas.microsoft.com/office/powerpoint/2010/main" val="192354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2C93-86F5-9744-BB10-52D2EA55C6E2}"/>
              </a:ext>
            </a:extLst>
          </p:cNvPr>
          <p:cNvSpPr>
            <a:spLocks noGrp="1"/>
          </p:cNvSpPr>
          <p:nvPr>
            <p:ph type="title"/>
          </p:nvPr>
        </p:nvSpPr>
        <p:spPr/>
        <p:txBody>
          <a:bodyPr/>
          <a:lstStyle/>
          <a:p>
            <a:r>
              <a:rPr lang="en-US" dirty="0"/>
              <a:t>cardinality</a:t>
            </a:r>
          </a:p>
        </p:txBody>
      </p:sp>
      <p:sp>
        <p:nvSpPr>
          <p:cNvPr id="3" name="Content Placeholder 2">
            <a:extLst>
              <a:ext uri="{FF2B5EF4-FFF2-40B4-BE49-F238E27FC236}">
                <a16:creationId xmlns:a16="http://schemas.microsoft.com/office/drawing/2014/main" id="{48A10ED0-2AF2-0640-A56D-E6F66FFE70CB}"/>
              </a:ext>
            </a:extLst>
          </p:cNvPr>
          <p:cNvSpPr>
            <a:spLocks noGrp="1"/>
          </p:cNvSpPr>
          <p:nvPr>
            <p:ph idx="1"/>
          </p:nvPr>
        </p:nvSpPr>
        <p:spPr>
          <a:xfrm>
            <a:off x="581192" y="1841157"/>
            <a:ext cx="11029615" cy="5016843"/>
          </a:xfrm>
        </p:spPr>
        <p:txBody>
          <a:bodyPr>
            <a:normAutofit fontScale="92500" lnSpcReduction="20000"/>
          </a:bodyPr>
          <a:lstStyle/>
          <a:p>
            <a:r>
              <a:rPr lang="en-US" sz="3500" dirty="0"/>
              <a:t>Uniqueness of data values contained in a column</a:t>
            </a:r>
          </a:p>
          <a:p>
            <a:pPr lvl="1"/>
            <a:r>
              <a:rPr lang="en-US" sz="3500" b="1" dirty="0"/>
              <a:t>High</a:t>
            </a:r>
            <a:r>
              <a:rPr lang="en-US" sz="3500" dirty="0"/>
              <a:t>  - percentage of totally unique values</a:t>
            </a:r>
          </a:p>
          <a:p>
            <a:pPr lvl="1"/>
            <a:r>
              <a:rPr lang="en-US" sz="3500" b="1" dirty="0"/>
              <a:t>Low</a:t>
            </a:r>
            <a:r>
              <a:rPr lang="en-US" sz="3500" dirty="0"/>
              <a:t>  - repeat data</a:t>
            </a:r>
          </a:p>
          <a:p>
            <a:r>
              <a:rPr lang="en-US" sz="3500" dirty="0"/>
              <a:t>Index on low cardinality does not help</a:t>
            </a:r>
          </a:p>
          <a:p>
            <a:pPr marL="0" indent="0">
              <a:buNone/>
            </a:pPr>
            <a:endParaRPr lang="en-US" b="1" dirty="0"/>
          </a:p>
          <a:p>
            <a:pPr marL="0" indent="0">
              <a:buNone/>
            </a:pPr>
            <a:r>
              <a:rPr lang="en-US" dirty="0" err="1"/>
              <a:t>transport_stats</a:t>
            </a:r>
            <a:r>
              <a:rPr lang="en-US" dirty="0"/>
              <a:t>=# select </a:t>
            </a:r>
            <a:r>
              <a:rPr lang="en-US" dirty="0" err="1"/>
              <a:t>origin_state_abr,count</a:t>
            </a:r>
            <a:r>
              <a:rPr lang="en-US" dirty="0"/>
              <a:t>(*) from </a:t>
            </a:r>
            <a:r>
              <a:rPr lang="en-US" dirty="0" err="1"/>
              <a:t>carrier_on_time_performance</a:t>
            </a:r>
            <a:r>
              <a:rPr lang="en-US" dirty="0"/>
              <a:t> group by 1 order by 2 </a:t>
            </a:r>
            <a:r>
              <a:rPr lang="en-US" dirty="0" err="1"/>
              <a:t>desc</a:t>
            </a:r>
            <a:r>
              <a:rPr lang="en-US" dirty="0"/>
              <a:t> limit 3;</a:t>
            </a:r>
          </a:p>
          <a:p>
            <a:pPr marL="0" indent="0">
              <a:buNone/>
            </a:pPr>
            <a:r>
              <a:rPr lang="en-US" dirty="0"/>
              <a:t> </a:t>
            </a:r>
            <a:r>
              <a:rPr lang="en-US" dirty="0" err="1"/>
              <a:t>origin_state_abr</a:t>
            </a:r>
            <a:r>
              <a:rPr lang="en-US" dirty="0"/>
              <a:t> | count</a:t>
            </a:r>
          </a:p>
          <a:p>
            <a:pPr marL="0" indent="0">
              <a:buNone/>
            </a:pPr>
            <a:r>
              <a:rPr lang="en-US" dirty="0"/>
              <a:t>------------------+--------</a:t>
            </a:r>
          </a:p>
          <a:p>
            <a:pPr marL="0" indent="0">
              <a:buNone/>
            </a:pPr>
            <a:r>
              <a:rPr lang="en-US" dirty="0"/>
              <a:t> CA               | 595402</a:t>
            </a:r>
          </a:p>
          <a:p>
            <a:pPr marL="0" indent="0">
              <a:buNone/>
            </a:pPr>
            <a:r>
              <a:rPr lang="en-US" dirty="0"/>
              <a:t> TX               | 565602</a:t>
            </a:r>
          </a:p>
          <a:p>
            <a:pPr marL="0" indent="0">
              <a:buNone/>
            </a:pPr>
            <a:r>
              <a:rPr lang="en-US" dirty="0"/>
              <a:t> FL               | 421752</a:t>
            </a:r>
          </a:p>
          <a:p>
            <a:pPr marL="0" indent="0">
              <a:buNone/>
            </a:pPr>
            <a:r>
              <a:rPr lang="en-US" dirty="0"/>
              <a:t>(3 rows)</a:t>
            </a:r>
          </a:p>
        </p:txBody>
      </p:sp>
    </p:spTree>
    <p:extLst>
      <p:ext uri="{BB962C8B-B14F-4D97-AF65-F5344CB8AC3E}">
        <p14:creationId xmlns:p14="http://schemas.microsoft.com/office/powerpoint/2010/main" val="3618926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56EBD-EC7D-C14F-BA08-CB8349D9FC1A}"/>
              </a:ext>
            </a:extLst>
          </p:cNvPr>
          <p:cNvSpPr>
            <a:spLocks noGrp="1"/>
          </p:cNvSpPr>
          <p:nvPr>
            <p:ph type="title"/>
          </p:nvPr>
        </p:nvSpPr>
        <p:spPr/>
        <p:txBody>
          <a:bodyPr/>
          <a:lstStyle/>
          <a:p>
            <a:r>
              <a:rPr lang="en-US" dirty="0"/>
              <a:t>cardinality</a:t>
            </a:r>
          </a:p>
        </p:txBody>
      </p:sp>
      <p:pic>
        <p:nvPicPr>
          <p:cNvPr id="5" name="Content Placeholder 4">
            <a:extLst>
              <a:ext uri="{FF2B5EF4-FFF2-40B4-BE49-F238E27FC236}">
                <a16:creationId xmlns:a16="http://schemas.microsoft.com/office/drawing/2014/main" id="{5F90FF05-9D37-CA4C-AA37-9580E0197AE0}"/>
              </a:ext>
            </a:extLst>
          </p:cNvPr>
          <p:cNvPicPr>
            <a:picLocks noGrp="1" noChangeAspect="1"/>
          </p:cNvPicPr>
          <p:nvPr>
            <p:ph idx="1"/>
          </p:nvPr>
        </p:nvPicPr>
        <p:blipFill>
          <a:blip r:embed="rId2"/>
          <a:stretch>
            <a:fillRect/>
          </a:stretch>
        </p:blipFill>
        <p:spPr>
          <a:xfrm>
            <a:off x="581025" y="2011680"/>
            <a:ext cx="11029950" cy="4846320"/>
          </a:xfrm>
        </p:spPr>
      </p:pic>
    </p:spTree>
    <p:extLst>
      <p:ext uri="{BB962C8B-B14F-4D97-AF65-F5344CB8AC3E}">
        <p14:creationId xmlns:p14="http://schemas.microsoft.com/office/powerpoint/2010/main" val="369103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9E1F-A3A4-BA41-9168-8D7CC199805E}"/>
              </a:ext>
            </a:extLst>
          </p:cNvPr>
          <p:cNvSpPr>
            <a:spLocks noGrp="1"/>
          </p:cNvSpPr>
          <p:nvPr>
            <p:ph type="title"/>
          </p:nvPr>
        </p:nvSpPr>
        <p:spPr/>
        <p:txBody>
          <a:bodyPr/>
          <a:lstStyle/>
          <a:p>
            <a:r>
              <a:rPr lang="en-US" dirty="0"/>
              <a:t>Partial index</a:t>
            </a:r>
          </a:p>
        </p:txBody>
      </p:sp>
      <p:pic>
        <p:nvPicPr>
          <p:cNvPr id="5" name="Content Placeholder 4">
            <a:extLst>
              <a:ext uri="{FF2B5EF4-FFF2-40B4-BE49-F238E27FC236}">
                <a16:creationId xmlns:a16="http://schemas.microsoft.com/office/drawing/2014/main" id="{0EE477E8-DEB6-2F48-A979-548CD2B6E2FD}"/>
              </a:ext>
            </a:extLst>
          </p:cNvPr>
          <p:cNvPicPr>
            <a:picLocks noGrp="1" noChangeAspect="1"/>
          </p:cNvPicPr>
          <p:nvPr>
            <p:ph idx="1"/>
          </p:nvPr>
        </p:nvPicPr>
        <p:blipFill>
          <a:blip r:embed="rId2"/>
          <a:stretch>
            <a:fillRect/>
          </a:stretch>
        </p:blipFill>
        <p:spPr>
          <a:xfrm>
            <a:off x="292689" y="2017328"/>
            <a:ext cx="11606621" cy="4741817"/>
          </a:xfrm>
        </p:spPr>
      </p:pic>
    </p:spTree>
    <p:extLst>
      <p:ext uri="{BB962C8B-B14F-4D97-AF65-F5344CB8AC3E}">
        <p14:creationId xmlns:p14="http://schemas.microsoft.com/office/powerpoint/2010/main" val="919675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98AB-130B-4048-9097-F0EA7739D622}"/>
              </a:ext>
            </a:extLst>
          </p:cNvPr>
          <p:cNvSpPr>
            <a:spLocks noGrp="1"/>
          </p:cNvSpPr>
          <p:nvPr>
            <p:ph type="title"/>
          </p:nvPr>
        </p:nvSpPr>
        <p:spPr/>
        <p:txBody>
          <a:bodyPr/>
          <a:lstStyle/>
          <a:p>
            <a:r>
              <a:rPr lang="en-US" dirty="0"/>
              <a:t>Row estimation</a:t>
            </a:r>
          </a:p>
        </p:txBody>
      </p:sp>
      <p:sp>
        <p:nvSpPr>
          <p:cNvPr id="3" name="Content Placeholder 2">
            <a:extLst>
              <a:ext uri="{FF2B5EF4-FFF2-40B4-BE49-F238E27FC236}">
                <a16:creationId xmlns:a16="http://schemas.microsoft.com/office/drawing/2014/main" id="{79AEE5A5-CD06-3D45-BEB2-954590CE3753}"/>
              </a:ext>
            </a:extLst>
          </p:cNvPr>
          <p:cNvSpPr>
            <a:spLocks noGrp="1"/>
          </p:cNvSpPr>
          <p:nvPr>
            <p:ph idx="1"/>
          </p:nvPr>
        </p:nvSpPr>
        <p:spPr>
          <a:xfrm>
            <a:off x="398312" y="1958429"/>
            <a:ext cx="11029615" cy="1477104"/>
          </a:xfrm>
        </p:spPr>
        <p:txBody>
          <a:bodyPr/>
          <a:lstStyle/>
          <a:p>
            <a:r>
              <a:rPr lang="en-US" sz="2400" dirty="0"/>
              <a:t>Postgres keep tracks of histogram values for row estimation in </a:t>
            </a:r>
            <a:r>
              <a:rPr lang="en-US" sz="2400" dirty="0" err="1"/>
              <a:t>pg_statistics</a:t>
            </a:r>
            <a:r>
              <a:rPr lang="en-US" sz="2400" dirty="0"/>
              <a:t> table</a:t>
            </a:r>
          </a:p>
          <a:p>
            <a:r>
              <a:rPr lang="en-US" sz="2400" i="1" dirty="0" err="1">
                <a:solidFill>
                  <a:schemeClr val="accent3"/>
                </a:solidFill>
              </a:rPr>
              <a:t>pg_stats</a:t>
            </a:r>
            <a:r>
              <a:rPr lang="en-US" sz="2400" i="1" dirty="0">
                <a:solidFill>
                  <a:schemeClr val="accent3"/>
                </a:solidFill>
              </a:rPr>
              <a:t> </a:t>
            </a:r>
            <a:r>
              <a:rPr lang="en-US" sz="2400" dirty="0"/>
              <a:t>view</a:t>
            </a:r>
          </a:p>
          <a:p>
            <a:endParaRPr lang="en-US" dirty="0"/>
          </a:p>
        </p:txBody>
      </p:sp>
      <p:pic>
        <p:nvPicPr>
          <p:cNvPr id="5" name="Picture 4">
            <a:extLst>
              <a:ext uri="{FF2B5EF4-FFF2-40B4-BE49-F238E27FC236}">
                <a16:creationId xmlns:a16="http://schemas.microsoft.com/office/drawing/2014/main" id="{6580C6D1-A7FB-8C45-9569-41A911E34E8B}"/>
              </a:ext>
            </a:extLst>
          </p:cNvPr>
          <p:cNvPicPr>
            <a:picLocks noChangeAspect="1"/>
          </p:cNvPicPr>
          <p:nvPr/>
        </p:nvPicPr>
        <p:blipFill>
          <a:blip r:embed="rId2"/>
          <a:stretch>
            <a:fillRect/>
          </a:stretch>
        </p:blipFill>
        <p:spPr>
          <a:xfrm>
            <a:off x="715864" y="2913017"/>
            <a:ext cx="11301965" cy="3944983"/>
          </a:xfrm>
          <a:prstGeom prst="rect">
            <a:avLst/>
          </a:prstGeom>
        </p:spPr>
      </p:pic>
    </p:spTree>
    <p:extLst>
      <p:ext uri="{BB962C8B-B14F-4D97-AF65-F5344CB8AC3E}">
        <p14:creationId xmlns:p14="http://schemas.microsoft.com/office/powerpoint/2010/main" val="4079413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5E1C-BDEA-E743-B164-23AF17564F54}"/>
              </a:ext>
            </a:extLst>
          </p:cNvPr>
          <p:cNvSpPr>
            <a:spLocks noGrp="1"/>
          </p:cNvSpPr>
          <p:nvPr>
            <p:ph type="title"/>
          </p:nvPr>
        </p:nvSpPr>
        <p:spPr/>
        <p:txBody>
          <a:bodyPr/>
          <a:lstStyle/>
          <a:p>
            <a:r>
              <a:rPr lang="en-US" dirty="0"/>
              <a:t>histograms</a:t>
            </a:r>
          </a:p>
        </p:txBody>
      </p:sp>
      <p:sp>
        <p:nvSpPr>
          <p:cNvPr id="3" name="Content Placeholder 2">
            <a:extLst>
              <a:ext uri="{FF2B5EF4-FFF2-40B4-BE49-F238E27FC236}">
                <a16:creationId xmlns:a16="http://schemas.microsoft.com/office/drawing/2014/main" id="{F871D19E-219A-7948-BC1C-6CD9BE90AAD5}"/>
              </a:ext>
            </a:extLst>
          </p:cNvPr>
          <p:cNvSpPr>
            <a:spLocks noGrp="1"/>
          </p:cNvSpPr>
          <p:nvPr>
            <p:ph idx="1"/>
          </p:nvPr>
        </p:nvSpPr>
        <p:spPr>
          <a:xfrm>
            <a:off x="169817" y="2102120"/>
            <a:ext cx="11029615" cy="1568544"/>
          </a:xfrm>
        </p:spPr>
        <p:txBody>
          <a:bodyPr/>
          <a:lstStyle/>
          <a:p>
            <a:r>
              <a:rPr lang="en-US" sz="2400" dirty="0"/>
              <a:t>SELECT </a:t>
            </a:r>
            <a:r>
              <a:rPr lang="en-US" sz="2400" dirty="0" err="1"/>
              <a:t>n_distinct</a:t>
            </a:r>
            <a:r>
              <a:rPr lang="en-US" sz="2400" dirty="0"/>
              <a:t>, </a:t>
            </a:r>
            <a:r>
              <a:rPr lang="en-US" sz="2400" dirty="0" err="1"/>
              <a:t>histogram_bounds</a:t>
            </a:r>
            <a:r>
              <a:rPr lang="en-US" sz="2400" dirty="0"/>
              <a:t> FROM </a:t>
            </a:r>
            <a:r>
              <a:rPr lang="en-US" sz="2400" dirty="0" err="1"/>
              <a:t>pg_stats</a:t>
            </a:r>
            <a:r>
              <a:rPr lang="en-US" sz="2400" dirty="0"/>
              <a:t> WHERE </a:t>
            </a:r>
            <a:r>
              <a:rPr lang="en-US" sz="2400" dirty="0" err="1"/>
              <a:t>tablename</a:t>
            </a:r>
            <a:r>
              <a:rPr lang="en-US" sz="2400" dirty="0"/>
              <a:t> ='</a:t>
            </a:r>
            <a:r>
              <a:rPr lang="en-US" sz="2400" dirty="0" err="1"/>
              <a:t>carrier_on_time_performance</a:t>
            </a:r>
            <a:r>
              <a:rPr lang="en-US" sz="2400" dirty="0"/>
              <a:t>' AND </a:t>
            </a:r>
            <a:r>
              <a:rPr lang="en-US" sz="2400" dirty="0" err="1"/>
              <a:t>attname</a:t>
            </a:r>
            <a:r>
              <a:rPr lang="en-US" sz="2400" dirty="0"/>
              <a:t>='</a:t>
            </a:r>
            <a:r>
              <a:rPr lang="en-US" sz="2400" dirty="0" err="1"/>
              <a:t>origin_airport_seq_id</a:t>
            </a:r>
            <a:r>
              <a:rPr lang="en-US" sz="2400" dirty="0"/>
              <a:t>’;</a:t>
            </a:r>
          </a:p>
          <a:p>
            <a:endParaRPr lang="en-US" dirty="0"/>
          </a:p>
          <a:p>
            <a:endParaRPr lang="en-US" dirty="0"/>
          </a:p>
        </p:txBody>
      </p:sp>
      <p:pic>
        <p:nvPicPr>
          <p:cNvPr id="5" name="Picture 4">
            <a:extLst>
              <a:ext uri="{FF2B5EF4-FFF2-40B4-BE49-F238E27FC236}">
                <a16:creationId xmlns:a16="http://schemas.microsoft.com/office/drawing/2014/main" id="{3BB731B9-B469-1C44-BCF3-987E8F03FBB0}"/>
              </a:ext>
            </a:extLst>
          </p:cNvPr>
          <p:cNvPicPr>
            <a:picLocks noChangeAspect="1"/>
          </p:cNvPicPr>
          <p:nvPr/>
        </p:nvPicPr>
        <p:blipFill>
          <a:blip r:embed="rId2"/>
          <a:stretch>
            <a:fillRect/>
          </a:stretch>
        </p:blipFill>
        <p:spPr>
          <a:xfrm>
            <a:off x="169817" y="3082834"/>
            <a:ext cx="11652069" cy="3513909"/>
          </a:xfrm>
          <a:prstGeom prst="rect">
            <a:avLst/>
          </a:prstGeom>
        </p:spPr>
      </p:pic>
    </p:spTree>
    <p:extLst>
      <p:ext uri="{BB962C8B-B14F-4D97-AF65-F5344CB8AC3E}">
        <p14:creationId xmlns:p14="http://schemas.microsoft.com/office/powerpoint/2010/main" val="1918568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C353A-3FD7-DA49-943A-1E9B67CC78B5}"/>
              </a:ext>
            </a:extLst>
          </p:cNvPr>
          <p:cNvSpPr>
            <a:spLocks noGrp="1"/>
          </p:cNvSpPr>
          <p:nvPr>
            <p:ph type="title"/>
          </p:nvPr>
        </p:nvSpPr>
        <p:spPr/>
        <p:txBody>
          <a:bodyPr/>
          <a:lstStyle/>
          <a:p>
            <a:r>
              <a:rPr lang="en-US" dirty="0" err="1"/>
              <a:t>Default_statistics_target</a:t>
            </a:r>
            <a:endParaRPr lang="en-US" dirty="0"/>
          </a:p>
        </p:txBody>
      </p:sp>
      <p:pic>
        <p:nvPicPr>
          <p:cNvPr id="5" name="Content Placeholder 4">
            <a:extLst>
              <a:ext uri="{FF2B5EF4-FFF2-40B4-BE49-F238E27FC236}">
                <a16:creationId xmlns:a16="http://schemas.microsoft.com/office/drawing/2014/main" id="{1AA3FBF1-C077-9543-A9A5-EFAFF1DE34D4}"/>
              </a:ext>
            </a:extLst>
          </p:cNvPr>
          <p:cNvPicPr>
            <a:picLocks noGrp="1" noChangeAspect="1"/>
          </p:cNvPicPr>
          <p:nvPr>
            <p:ph idx="1"/>
          </p:nvPr>
        </p:nvPicPr>
        <p:blipFill>
          <a:blip r:embed="rId2"/>
          <a:stretch>
            <a:fillRect/>
          </a:stretch>
        </p:blipFill>
        <p:spPr>
          <a:xfrm>
            <a:off x="123991" y="1913107"/>
            <a:ext cx="7700659" cy="1034376"/>
          </a:xfrm>
        </p:spPr>
      </p:pic>
      <p:pic>
        <p:nvPicPr>
          <p:cNvPr id="7" name="Picture 6">
            <a:extLst>
              <a:ext uri="{FF2B5EF4-FFF2-40B4-BE49-F238E27FC236}">
                <a16:creationId xmlns:a16="http://schemas.microsoft.com/office/drawing/2014/main" id="{71D8A77C-888F-3D4B-A9FA-CE4334C9CE1E}"/>
              </a:ext>
            </a:extLst>
          </p:cNvPr>
          <p:cNvPicPr>
            <a:picLocks noChangeAspect="1"/>
          </p:cNvPicPr>
          <p:nvPr/>
        </p:nvPicPr>
        <p:blipFill>
          <a:blip r:embed="rId3"/>
          <a:stretch>
            <a:fillRect/>
          </a:stretch>
        </p:blipFill>
        <p:spPr>
          <a:xfrm>
            <a:off x="123991" y="2947483"/>
            <a:ext cx="11639006" cy="1613864"/>
          </a:xfrm>
          <a:prstGeom prst="rect">
            <a:avLst/>
          </a:prstGeom>
        </p:spPr>
      </p:pic>
      <p:pic>
        <p:nvPicPr>
          <p:cNvPr id="9" name="Picture 8">
            <a:extLst>
              <a:ext uri="{FF2B5EF4-FFF2-40B4-BE49-F238E27FC236}">
                <a16:creationId xmlns:a16="http://schemas.microsoft.com/office/drawing/2014/main" id="{F3AFD782-7187-F64B-94CB-5F478134015C}"/>
              </a:ext>
            </a:extLst>
          </p:cNvPr>
          <p:cNvPicPr>
            <a:picLocks noChangeAspect="1"/>
          </p:cNvPicPr>
          <p:nvPr/>
        </p:nvPicPr>
        <p:blipFill>
          <a:blip r:embed="rId4"/>
          <a:stretch>
            <a:fillRect/>
          </a:stretch>
        </p:blipFill>
        <p:spPr>
          <a:xfrm>
            <a:off x="123991" y="4561347"/>
            <a:ext cx="12192000" cy="2296653"/>
          </a:xfrm>
          <a:prstGeom prst="rect">
            <a:avLst/>
          </a:prstGeom>
        </p:spPr>
      </p:pic>
    </p:spTree>
    <p:extLst>
      <p:ext uri="{BB962C8B-B14F-4D97-AF65-F5344CB8AC3E}">
        <p14:creationId xmlns:p14="http://schemas.microsoft.com/office/powerpoint/2010/main" val="3166224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11D91-1D05-E942-BE64-5B714027376D}"/>
              </a:ext>
            </a:extLst>
          </p:cNvPr>
          <p:cNvSpPr>
            <a:spLocks noGrp="1"/>
          </p:cNvSpPr>
          <p:nvPr>
            <p:ph type="title"/>
          </p:nvPr>
        </p:nvSpPr>
        <p:spPr/>
        <p:txBody>
          <a:bodyPr/>
          <a:lstStyle/>
          <a:p>
            <a:r>
              <a:rPr lang="en-US" dirty="0" err="1"/>
              <a:t>Default_statistics_target</a:t>
            </a:r>
            <a:endParaRPr lang="en-US" dirty="0"/>
          </a:p>
        </p:txBody>
      </p:sp>
      <p:sp>
        <p:nvSpPr>
          <p:cNvPr id="3" name="Content Placeholder 2">
            <a:extLst>
              <a:ext uri="{FF2B5EF4-FFF2-40B4-BE49-F238E27FC236}">
                <a16:creationId xmlns:a16="http://schemas.microsoft.com/office/drawing/2014/main" id="{849C7528-B667-2143-8EDA-C55F56BC2DC7}"/>
              </a:ext>
            </a:extLst>
          </p:cNvPr>
          <p:cNvSpPr>
            <a:spLocks noGrp="1"/>
          </p:cNvSpPr>
          <p:nvPr>
            <p:ph idx="1"/>
          </p:nvPr>
        </p:nvSpPr>
        <p:spPr>
          <a:xfrm>
            <a:off x="156754" y="2180496"/>
            <a:ext cx="11926389" cy="4298681"/>
          </a:xfrm>
        </p:spPr>
        <p:txBody>
          <a:bodyPr>
            <a:noAutofit/>
          </a:bodyPr>
          <a:lstStyle/>
          <a:p>
            <a:r>
              <a:rPr lang="en-US" sz="3200" dirty="0" err="1"/>
              <a:t>transport_stats</a:t>
            </a:r>
            <a:r>
              <a:rPr lang="en-US" sz="3200" dirty="0"/>
              <a:t>=# alter table </a:t>
            </a:r>
            <a:r>
              <a:rPr lang="en-US" sz="3200" dirty="0" err="1"/>
              <a:t>carrier_on_time_performance</a:t>
            </a:r>
            <a:r>
              <a:rPr lang="en-US" sz="3200" dirty="0"/>
              <a:t> alter COLUMN </a:t>
            </a:r>
            <a:r>
              <a:rPr lang="en-US" sz="3200" dirty="0" err="1"/>
              <a:t>origin_airport_id</a:t>
            </a:r>
            <a:r>
              <a:rPr lang="en-US" sz="3200" dirty="0"/>
              <a:t> set statistics 1000;</a:t>
            </a:r>
          </a:p>
          <a:p>
            <a:r>
              <a:rPr lang="en-US" sz="3200" dirty="0"/>
              <a:t>ALTER TABLE</a:t>
            </a:r>
          </a:p>
          <a:p>
            <a:pPr marL="0" indent="0">
              <a:buNone/>
            </a:pPr>
            <a:endParaRPr lang="en-US" sz="3200" dirty="0"/>
          </a:p>
          <a:p>
            <a:r>
              <a:rPr lang="en-US" sz="3200" dirty="0" err="1"/>
              <a:t>transport_stats</a:t>
            </a:r>
            <a:r>
              <a:rPr lang="en-US" sz="3200" dirty="0"/>
              <a:t>=# alter table </a:t>
            </a:r>
            <a:r>
              <a:rPr lang="en-US" sz="3200" dirty="0" err="1"/>
              <a:t>carrier_on_time_performance</a:t>
            </a:r>
            <a:r>
              <a:rPr lang="en-US" sz="3200" dirty="0"/>
              <a:t> alter COLUMN </a:t>
            </a:r>
            <a:r>
              <a:rPr lang="en-US" sz="3200" dirty="0" err="1"/>
              <a:t>origin_airport_id</a:t>
            </a:r>
            <a:r>
              <a:rPr lang="en-US" sz="3200" dirty="0"/>
              <a:t> set statistics -1;</a:t>
            </a:r>
          </a:p>
          <a:p>
            <a:r>
              <a:rPr lang="en-US" sz="3200" dirty="0"/>
              <a:t>ALTER TABLE</a:t>
            </a:r>
          </a:p>
        </p:txBody>
      </p:sp>
    </p:spTree>
    <p:extLst>
      <p:ext uri="{BB962C8B-B14F-4D97-AF65-F5344CB8AC3E}">
        <p14:creationId xmlns:p14="http://schemas.microsoft.com/office/powerpoint/2010/main" val="3003985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B28C-C8AB-4C4F-B413-620397D024C1}"/>
              </a:ext>
            </a:extLst>
          </p:cNvPr>
          <p:cNvSpPr>
            <a:spLocks noGrp="1"/>
          </p:cNvSpPr>
          <p:nvPr>
            <p:ph type="title"/>
          </p:nvPr>
        </p:nvSpPr>
        <p:spPr/>
        <p:txBody>
          <a:bodyPr/>
          <a:lstStyle/>
          <a:p>
            <a:r>
              <a:rPr lang="en-US" dirty="0"/>
              <a:t>Let’s talk about join</a:t>
            </a:r>
          </a:p>
        </p:txBody>
      </p:sp>
      <p:sp>
        <p:nvSpPr>
          <p:cNvPr id="3" name="Content Placeholder 2">
            <a:extLst>
              <a:ext uri="{FF2B5EF4-FFF2-40B4-BE49-F238E27FC236}">
                <a16:creationId xmlns:a16="http://schemas.microsoft.com/office/drawing/2014/main" id="{5E8CDB55-7804-1044-9D89-2E14F5C6EEE0}"/>
              </a:ext>
            </a:extLst>
          </p:cNvPr>
          <p:cNvSpPr>
            <a:spLocks noGrp="1"/>
          </p:cNvSpPr>
          <p:nvPr>
            <p:ph idx="1"/>
          </p:nvPr>
        </p:nvSpPr>
        <p:spPr/>
        <p:txBody>
          <a:bodyPr/>
          <a:lstStyle/>
          <a:p>
            <a:r>
              <a:rPr lang="en-US" dirty="0"/>
              <a:t>Nested Loop</a:t>
            </a:r>
          </a:p>
          <a:p>
            <a:r>
              <a:rPr lang="en-US" dirty="0"/>
              <a:t>Hash Join</a:t>
            </a:r>
          </a:p>
          <a:p>
            <a:r>
              <a:rPr lang="en-US" dirty="0"/>
              <a:t>Merge Join</a:t>
            </a:r>
          </a:p>
        </p:txBody>
      </p:sp>
    </p:spTree>
    <p:extLst>
      <p:ext uri="{BB962C8B-B14F-4D97-AF65-F5344CB8AC3E}">
        <p14:creationId xmlns:p14="http://schemas.microsoft.com/office/powerpoint/2010/main" val="1056598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9F7FD-472F-034F-A482-CFE1C4C41529}"/>
              </a:ext>
            </a:extLst>
          </p:cNvPr>
          <p:cNvSpPr>
            <a:spLocks noGrp="1"/>
          </p:cNvSpPr>
          <p:nvPr>
            <p:ph type="title"/>
          </p:nvPr>
        </p:nvSpPr>
        <p:spPr/>
        <p:txBody>
          <a:bodyPr/>
          <a:lstStyle/>
          <a:p>
            <a:r>
              <a:rPr lang="en-US" dirty="0"/>
              <a:t>Nested loop</a:t>
            </a:r>
          </a:p>
        </p:txBody>
      </p:sp>
      <p:pic>
        <p:nvPicPr>
          <p:cNvPr id="5" name="Content Placeholder 4">
            <a:extLst>
              <a:ext uri="{FF2B5EF4-FFF2-40B4-BE49-F238E27FC236}">
                <a16:creationId xmlns:a16="http://schemas.microsoft.com/office/drawing/2014/main" id="{D91A3E78-739C-DB46-A7B0-1888E81EAB66}"/>
              </a:ext>
            </a:extLst>
          </p:cNvPr>
          <p:cNvPicPr>
            <a:picLocks noGrp="1" noChangeAspect="1"/>
          </p:cNvPicPr>
          <p:nvPr>
            <p:ph idx="1"/>
          </p:nvPr>
        </p:nvPicPr>
        <p:blipFill>
          <a:blip r:embed="rId2"/>
          <a:stretch>
            <a:fillRect/>
          </a:stretch>
        </p:blipFill>
        <p:spPr>
          <a:xfrm>
            <a:off x="230164" y="1894115"/>
            <a:ext cx="11731671" cy="4963885"/>
          </a:xfrm>
          <a:solidFill>
            <a:srgbClr val="FFFF00"/>
          </a:solidFill>
          <a:ln>
            <a:solidFill>
              <a:srgbClr val="FFFF00"/>
            </a:solidFill>
          </a:ln>
        </p:spPr>
      </p:pic>
      <p:cxnSp>
        <p:nvCxnSpPr>
          <p:cNvPr id="10" name="Curved Connector 9">
            <a:extLst>
              <a:ext uri="{FF2B5EF4-FFF2-40B4-BE49-F238E27FC236}">
                <a16:creationId xmlns:a16="http://schemas.microsoft.com/office/drawing/2014/main" id="{83C1DEA7-563B-A043-AE46-B9EF82E4E141}"/>
              </a:ext>
            </a:extLst>
          </p:cNvPr>
          <p:cNvCxnSpPr/>
          <p:nvPr/>
        </p:nvCxnSpPr>
        <p:spPr>
          <a:xfrm rot="5400000" flipH="1" flipV="1">
            <a:off x="277533" y="3928707"/>
            <a:ext cx="483326" cy="123992"/>
          </a:xfrm>
          <a:prstGeom prst="curved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852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FC01-DCD5-2041-9664-D437859CE1CD}"/>
              </a:ext>
            </a:extLst>
          </p:cNvPr>
          <p:cNvSpPr>
            <a:spLocks noGrp="1"/>
          </p:cNvSpPr>
          <p:nvPr>
            <p:ph type="title"/>
          </p:nvPr>
        </p:nvSpPr>
        <p:spPr/>
        <p:txBody>
          <a:bodyPr/>
          <a:lstStyle/>
          <a:p>
            <a:r>
              <a:rPr lang="en-US" dirty="0" err="1"/>
              <a:t>Netsted</a:t>
            </a:r>
            <a:r>
              <a:rPr lang="en-US" dirty="0"/>
              <a:t> loop</a:t>
            </a:r>
          </a:p>
        </p:txBody>
      </p:sp>
      <p:sp>
        <p:nvSpPr>
          <p:cNvPr id="3" name="Content Placeholder 2">
            <a:extLst>
              <a:ext uri="{FF2B5EF4-FFF2-40B4-BE49-F238E27FC236}">
                <a16:creationId xmlns:a16="http://schemas.microsoft.com/office/drawing/2014/main" id="{2E0C7E7C-C23B-0C4C-BC0B-1C20B38970F3}"/>
              </a:ext>
            </a:extLst>
          </p:cNvPr>
          <p:cNvSpPr>
            <a:spLocks noGrp="1"/>
          </p:cNvSpPr>
          <p:nvPr>
            <p:ph idx="1"/>
          </p:nvPr>
        </p:nvSpPr>
        <p:spPr/>
        <p:txBody>
          <a:bodyPr/>
          <a:lstStyle/>
          <a:p>
            <a:r>
              <a:rPr lang="en-US" dirty="0"/>
              <a:t>Iterate all entries form “airports” and find relevant entries from “</a:t>
            </a:r>
            <a:r>
              <a:rPr lang="en-US" dirty="0" err="1"/>
              <a:t>carrier_on_time_performance</a:t>
            </a:r>
            <a:r>
              <a:rPr lang="en-US" dirty="0"/>
              <a:t>” table</a:t>
            </a:r>
          </a:p>
          <a:p>
            <a:r>
              <a:rPr lang="en-US" dirty="0"/>
              <a:t>Emitting rows with WHERE clause (WHERE airport code='BWI’)</a:t>
            </a:r>
          </a:p>
          <a:p>
            <a:r>
              <a:rPr lang="en-US" dirty="0"/>
              <a:t>Slower in performance (if index is not used)</a:t>
            </a:r>
          </a:p>
          <a:p>
            <a:r>
              <a:rPr lang="en-US" dirty="0"/>
              <a:t>Make sure relevant index exist to match WHERE clause</a:t>
            </a:r>
          </a:p>
          <a:p>
            <a:r>
              <a:rPr lang="en-US" dirty="0"/>
              <a:t>A nested loop is the only join algorithm Postgres has that can be used to process any join!</a:t>
            </a:r>
          </a:p>
        </p:txBody>
      </p:sp>
    </p:spTree>
    <p:extLst>
      <p:ext uri="{BB962C8B-B14F-4D97-AF65-F5344CB8AC3E}">
        <p14:creationId xmlns:p14="http://schemas.microsoft.com/office/powerpoint/2010/main" val="411577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75184-0355-B249-AC58-7732F73276F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9134410-BA03-F24B-ADF2-2F583549AAED}"/>
              </a:ext>
            </a:extLst>
          </p:cNvPr>
          <p:cNvSpPr>
            <a:spLocks noGrp="1"/>
          </p:cNvSpPr>
          <p:nvPr>
            <p:ph idx="1"/>
          </p:nvPr>
        </p:nvSpPr>
        <p:spPr>
          <a:xfrm>
            <a:off x="581192" y="2180496"/>
            <a:ext cx="11029615" cy="4376421"/>
          </a:xfrm>
        </p:spPr>
        <p:txBody>
          <a:bodyPr>
            <a:normAutofit/>
          </a:bodyPr>
          <a:lstStyle/>
          <a:p>
            <a:r>
              <a:rPr lang="en-US" sz="2800" dirty="0"/>
              <a:t>Postgres Query Execution Architecture</a:t>
            </a:r>
          </a:p>
          <a:p>
            <a:r>
              <a:rPr lang="en-US" sz="2800" dirty="0"/>
              <a:t>How optimizer decides execution plan from choices?</a:t>
            </a:r>
          </a:p>
          <a:p>
            <a:r>
              <a:rPr lang="en-US" sz="2800" dirty="0"/>
              <a:t>How to read query plans?</a:t>
            </a:r>
          </a:p>
          <a:p>
            <a:r>
              <a:rPr lang="en-US" sz="2800" dirty="0"/>
              <a:t>Q/A</a:t>
            </a:r>
          </a:p>
        </p:txBody>
      </p:sp>
    </p:spTree>
    <p:extLst>
      <p:ext uri="{BB962C8B-B14F-4D97-AF65-F5344CB8AC3E}">
        <p14:creationId xmlns:p14="http://schemas.microsoft.com/office/powerpoint/2010/main" val="1673446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F551-A346-9643-907B-A266DD5CEA76}"/>
              </a:ext>
            </a:extLst>
          </p:cNvPr>
          <p:cNvSpPr>
            <a:spLocks noGrp="1"/>
          </p:cNvSpPr>
          <p:nvPr>
            <p:ph type="title"/>
          </p:nvPr>
        </p:nvSpPr>
        <p:spPr/>
        <p:txBody>
          <a:bodyPr/>
          <a:lstStyle/>
          <a:p>
            <a:r>
              <a:rPr lang="en-US" dirty="0" err="1"/>
              <a:t>Netsted</a:t>
            </a:r>
            <a:r>
              <a:rPr lang="en-US" dirty="0"/>
              <a:t> loop – no index </a:t>
            </a:r>
          </a:p>
        </p:txBody>
      </p:sp>
      <p:pic>
        <p:nvPicPr>
          <p:cNvPr id="5" name="Content Placeholder 4">
            <a:extLst>
              <a:ext uri="{FF2B5EF4-FFF2-40B4-BE49-F238E27FC236}">
                <a16:creationId xmlns:a16="http://schemas.microsoft.com/office/drawing/2014/main" id="{0C1163EC-F20B-0F4F-8977-7392F2CC4843}"/>
              </a:ext>
            </a:extLst>
          </p:cNvPr>
          <p:cNvPicPr>
            <a:picLocks noGrp="1" noChangeAspect="1"/>
          </p:cNvPicPr>
          <p:nvPr>
            <p:ph idx="1"/>
          </p:nvPr>
        </p:nvPicPr>
        <p:blipFill>
          <a:blip r:embed="rId2"/>
          <a:stretch>
            <a:fillRect/>
          </a:stretch>
        </p:blipFill>
        <p:spPr>
          <a:xfrm>
            <a:off x="842282" y="2011679"/>
            <a:ext cx="11029950" cy="4611189"/>
          </a:xfrm>
        </p:spPr>
      </p:pic>
    </p:spTree>
    <p:extLst>
      <p:ext uri="{BB962C8B-B14F-4D97-AF65-F5344CB8AC3E}">
        <p14:creationId xmlns:p14="http://schemas.microsoft.com/office/powerpoint/2010/main" val="970553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3D8C1-123E-7E44-A681-558F5FB855AA}"/>
              </a:ext>
            </a:extLst>
          </p:cNvPr>
          <p:cNvSpPr>
            <a:spLocks noGrp="1"/>
          </p:cNvSpPr>
          <p:nvPr>
            <p:ph type="title"/>
          </p:nvPr>
        </p:nvSpPr>
        <p:spPr/>
        <p:txBody>
          <a:bodyPr/>
          <a:lstStyle/>
          <a:p>
            <a:r>
              <a:rPr lang="en-US" dirty="0"/>
              <a:t>Hash join</a:t>
            </a:r>
          </a:p>
        </p:txBody>
      </p:sp>
      <p:pic>
        <p:nvPicPr>
          <p:cNvPr id="5" name="Content Placeholder 4">
            <a:extLst>
              <a:ext uri="{FF2B5EF4-FFF2-40B4-BE49-F238E27FC236}">
                <a16:creationId xmlns:a16="http://schemas.microsoft.com/office/drawing/2014/main" id="{BBD37497-13CC-1C47-A8A0-962A436494DC}"/>
              </a:ext>
            </a:extLst>
          </p:cNvPr>
          <p:cNvPicPr>
            <a:picLocks noGrp="1" noChangeAspect="1"/>
          </p:cNvPicPr>
          <p:nvPr>
            <p:ph idx="1"/>
          </p:nvPr>
        </p:nvPicPr>
        <p:blipFill>
          <a:blip r:embed="rId2"/>
          <a:stretch>
            <a:fillRect/>
          </a:stretch>
        </p:blipFill>
        <p:spPr>
          <a:xfrm>
            <a:off x="581025" y="1920240"/>
            <a:ext cx="11029950" cy="4702629"/>
          </a:xfrm>
        </p:spPr>
      </p:pic>
      <p:cxnSp>
        <p:nvCxnSpPr>
          <p:cNvPr id="7" name="Straight Arrow Connector 6">
            <a:extLst>
              <a:ext uri="{FF2B5EF4-FFF2-40B4-BE49-F238E27FC236}">
                <a16:creationId xmlns:a16="http://schemas.microsoft.com/office/drawing/2014/main" id="{B1A42C54-579A-DE41-87B7-1F463EE6D8EF}"/>
              </a:ext>
            </a:extLst>
          </p:cNvPr>
          <p:cNvCxnSpPr/>
          <p:nvPr/>
        </p:nvCxnSpPr>
        <p:spPr>
          <a:xfrm flipV="1">
            <a:off x="757646" y="3977640"/>
            <a:ext cx="326571" cy="58782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252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5A20-8339-1F48-AF35-14F9F281CC64}"/>
              </a:ext>
            </a:extLst>
          </p:cNvPr>
          <p:cNvSpPr>
            <a:spLocks noGrp="1"/>
          </p:cNvSpPr>
          <p:nvPr>
            <p:ph type="title"/>
          </p:nvPr>
        </p:nvSpPr>
        <p:spPr/>
        <p:txBody>
          <a:bodyPr/>
          <a:lstStyle/>
          <a:p>
            <a:r>
              <a:rPr lang="en-US" dirty="0"/>
              <a:t>Hash join</a:t>
            </a:r>
          </a:p>
        </p:txBody>
      </p:sp>
      <p:sp>
        <p:nvSpPr>
          <p:cNvPr id="3" name="Content Placeholder 2">
            <a:extLst>
              <a:ext uri="{FF2B5EF4-FFF2-40B4-BE49-F238E27FC236}">
                <a16:creationId xmlns:a16="http://schemas.microsoft.com/office/drawing/2014/main" id="{AF6FACD0-8AAA-E74A-A2D1-A6AE184C0392}"/>
              </a:ext>
            </a:extLst>
          </p:cNvPr>
          <p:cNvSpPr>
            <a:spLocks noGrp="1"/>
          </p:cNvSpPr>
          <p:nvPr>
            <p:ph idx="1"/>
          </p:nvPr>
        </p:nvSpPr>
        <p:spPr>
          <a:xfrm>
            <a:off x="581192" y="1804086"/>
            <a:ext cx="11029615" cy="4967417"/>
          </a:xfrm>
        </p:spPr>
        <p:txBody>
          <a:bodyPr>
            <a:normAutofit fontScale="92500" lnSpcReduction="10000"/>
          </a:bodyPr>
          <a:lstStyle/>
          <a:p>
            <a:r>
              <a:rPr lang="en-US" sz="2400" dirty="0"/>
              <a:t>Create a small hash table from large table</a:t>
            </a:r>
          </a:p>
          <a:p>
            <a:pPr lvl="1"/>
            <a:r>
              <a:rPr lang="en-US" sz="2400" dirty="0"/>
              <a:t>The resulting hash table has to fit in memory</a:t>
            </a:r>
          </a:p>
          <a:p>
            <a:pPr lvl="1"/>
            <a:r>
              <a:rPr lang="en-US" sz="2400" dirty="0"/>
              <a:t>If the table is really small, a nested loop is used</a:t>
            </a:r>
          </a:p>
          <a:p>
            <a:r>
              <a:rPr lang="en-US" sz="2400" dirty="0"/>
              <a:t>Different index strategy: </a:t>
            </a:r>
          </a:p>
          <a:p>
            <a:pPr lvl="1"/>
            <a:r>
              <a:rPr lang="en-US" sz="2400" dirty="0"/>
              <a:t>Hash joins do not need indexes on the join predicates. They use the hash table instead.</a:t>
            </a:r>
          </a:p>
          <a:p>
            <a:r>
              <a:rPr lang="en-US" sz="2400" dirty="0"/>
              <a:t>A hash join uses indexes only if the index supports the independent (any column but join column) predicates</a:t>
            </a:r>
          </a:p>
          <a:p>
            <a:r>
              <a:rPr lang="en-US" sz="2400" dirty="0"/>
              <a:t>Reduce the hash table size to improve performance</a:t>
            </a:r>
          </a:p>
          <a:p>
            <a:pPr lvl="1"/>
            <a:r>
              <a:rPr lang="en-US" sz="2400" dirty="0"/>
              <a:t>Horizontally (less rows) </a:t>
            </a:r>
          </a:p>
          <a:p>
            <a:pPr lvl="1"/>
            <a:r>
              <a:rPr lang="en-US" sz="2400" dirty="0"/>
              <a:t>Vertically (less columns) – avoid SELECT * FROM table</a:t>
            </a:r>
          </a:p>
          <a:p>
            <a:r>
              <a:rPr lang="en-US" sz="2400" dirty="0"/>
              <a:t>Hash joins cannot perform joins that have range conditions in the join predicates</a:t>
            </a:r>
          </a:p>
          <a:p>
            <a:pPr marL="324000" lvl="1" indent="0">
              <a:buNone/>
            </a:pPr>
            <a:endParaRPr lang="en-US" dirty="0"/>
          </a:p>
        </p:txBody>
      </p:sp>
    </p:spTree>
    <p:extLst>
      <p:ext uri="{BB962C8B-B14F-4D97-AF65-F5344CB8AC3E}">
        <p14:creationId xmlns:p14="http://schemas.microsoft.com/office/powerpoint/2010/main" val="355895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74EDB-9FF4-774D-9F36-6BFD9A045540}"/>
              </a:ext>
            </a:extLst>
          </p:cNvPr>
          <p:cNvSpPr>
            <a:spLocks noGrp="1"/>
          </p:cNvSpPr>
          <p:nvPr>
            <p:ph type="title"/>
          </p:nvPr>
        </p:nvSpPr>
        <p:spPr/>
        <p:txBody>
          <a:bodyPr/>
          <a:lstStyle/>
          <a:p>
            <a:r>
              <a:rPr lang="en-US" dirty="0"/>
              <a:t>Hash join</a:t>
            </a:r>
          </a:p>
        </p:txBody>
      </p:sp>
      <p:pic>
        <p:nvPicPr>
          <p:cNvPr id="5" name="Content Placeholder 4">
            <a:extLst>
              <a:ext uri="{FF2B5EF4-FFF2-40B4-BE49-F238E27FC236}">
                <a16:creationId xmlns:a16="http://schemas.microsoft.com/office/drawing/2014/main" id="{9D9A99B8-E799-F243-A242-593625322B79}"/>
              </a:ext>
            </a:extLst>
          </p:cNvPr>
          <p:cNvPicPr>
            <a:picLocks noGrp="1" noChangeAspect="1"/>
          </p:cNvPicPr>
          <p:nvPr>
            <p:ph idx="1"/>
          </p:nvPr>
        </p:nvPicPr>
        <p:blipFill>
          <a:blip r:embed="rId2"/>
          <a:stretch>
            <a:fillRect/>
          </a:stretch>
        </p:blipFill>
        <p:spPr>
          <a:xfrm>
            <a:off x="580858" y="1907179"/>
            <a:ext cx="11029950" cy="4833256"/>
          </a:xfrm>
        </p:spPr>
      </p:pic>
    </p:spTree>
    <p:extLst>
      <p:ext uri="{BB962C8B-B14F-4D97-AF65-F5344CB8AC3E}">
        <p14:creationId xmlns:p14="http://schemas.microsoft.com/office/powerpoint/2010/main" val="957019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4784-D225-8046-978C-F4C228723070}"/>
              </a:ext>
            </a:extLst>
          </p:cNvPr>
          <p:cNvSpPr>
            <a:spLocks noGrp="1"/>
          </p:cNvSpPr>
          <p:nvPr>
            <p:ph type="title"/>
          </p:nvPr>
        </p:nvSpPr>
        <p:spPr/>
        <p:txBody>
          <a:bodyPr/>
          <a:lstStyle/>
          <a:p>
            <a:r>
              <a:rPr lang="en-US" dirty="0"/>
              <a:t>Hash join </a:t>
            </a:r>
          </a:p>
        </p:txBody>
      </p:sp>
      <p:pic>
        <p:nvPicPr>
          <p:cNvPr id="5" name="Content Placeholder 4">
            <a:extLst>
              <a:ext uri="{FF2B5EF4-FFF2-40B4-BE49-F238E27FC236}">
                <a16:creationId xmlns:a16="http://schemas.microsoft.com/office/drawing/2014/main" id="{73DD7892-8610-3448-9571-D69A099FA9B6}"/>
              </a:ext>
            </a:extLst>
          </p:cNvPr>
          <p:cNvPicPr>
            <a:picLocks noGrp="1" noChangeAspect="1"/>
          </p:cNvPicPr>
          <p:nvPr>
            <p:ph idx="1"/>
          </p:nvPr>
        </p:nvPicPr>
        <p:blipFill>
          <a:blip r:embed="rId2"/>
          <a:stretch>
            <a:fillRect/>
          </a:stretch>
        </p:blipFill>
        <p:spPr>
          <a:xfrm>
            <a:off x="581192" y="1854926"/>
            <a:ext cx="11029950" cy="4859383"/>
          </a:xfrm>
        </p:spPr>
      </p:pic>
    </p:spTree>
    <p:extLst>
      <p:ext uri="{BB962C8B-B14F-4D97-AF65-F5344CB8AC3E}">
        <p14:creationId xmlns:p14="http://schemas.microsoft.com/office/powerpoint/2010/main" val="1966265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5092-0696-0140-B13B-FA94B4164D18}"/>
              </a:ext>
            </a:extLst>
          </p:cNvPr>
          <p:cNvSpPr>
            <a:spLocks noGrp="1"/>
          </p:cNvSpPr>
          <p:nvPr>
            <p:ph type="title"/>
          </p:nvPr>
        </p:nvSpPr>
        <p:spPr/>
        <p:txBody>
          <a:bodyPr/>
          <a:lstStyle/>
          <a:p>
            <a:r>
              <a:rPr lang="en-US" dirty="0"/>
              <a:t>Merge join</a:t>
            </a:r>
          </a:p>
        </p:txBody>
      </p:sp>
      <p:pic>
        <p:nvPicPr>
          <p:cNvPr id="5" name="Content Placeholder 4">
            <a:extLst>
              <a:ext uri="{FF2B5EF4-FFF2-40B4-BE49-F238E27FC236}">
                <a16:creationId xmlns:a16="http://schemas.microsoft.com/office/drawing/2014/main" id="{50F03F22-56A0-A440-822F-FF65AB9200F5}"/>
              </a:ext>
            </a:extLst>
          </p:cNvPr>
          <p:cNvPicPr>
            <a:picLocks noGrp="1" noChangeAspect="1"/>
          </p:cNvPicPr>
          <p:nvPr>
            <p:ph idx="1"/>
          </p:nvPr>
        </p:nvPicPr>
        <p:blipFill>
          <a:blip r:embed="rId2"/>
          <a:stretch>
            <a:fillRect/>
          </a:stretch>
        </p:blipFill>
        <p:spPr>
          <a:xfrm>
            <a:off x="476522" y="1881052"/>
            <a:ext cx="11029950" cy="4859383"/>
          </a:xfrm>
        </p:spPr>
      </p:pic>
    </p:spTree>
    <p:extLst>
      <p:ext uri="{BB962C8B-B14F-4D97-AF65-F5344CB8AC3E}">
        <p14:creationId xmlns:p14="http://schemas.microsoft.com/office/powerpoint/2010/main" val="3262002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C6524-A3F2-A14A-8041-9B1D13EB91B8}"/>
              </a:ext>
            </a:extLst>
          </p:cNvPr>
          <p:cNvSpPr>
            <a:spLocks noGrp="1"/>
          </p:cNvSpPr>
          <p:nvPr>
            <p:ph type="title"/>
          </p:nvPr>
        </p:nvSpPr>
        <p:spPr/>
        <p:txBody>
          <a:bodyPr/>
          <a:lstStyle/>
          <a:p>
            <a:r>
              <a:rPr lang="en-US" dirty="0"/>
              <a:t>Merge join</a:t>
            </a:r>
          </a:p>
        </p:txBody>
      </p:sp>
      <p:sp>
        <p:nvSpPr>
          <p:cNvPr id="3" name="Content Placeholder 2">
            <a:extLst>
              <a:ext uri="{FF2B5EF4-FFF2-40B4-BE49-F238E27FC236}">
                <a16:creationId xmlns:a16="http://schemas.microsoft.com/office/drawing/2014/main" id="{11EA5F3E-F41C-784C-9922-06B883488E21}"/>
              </a:ext>
            </a:extLst>
          </p:cNvPr>
          <p:cNvSpPr>
            <a:spLocks noGrp="1"/>
          </p:cNvSpPr>
          <p:nvPr>
            <p:ph idx="1"/>
          </p:nvPr>
        </p:nvSpPr>
        <p:spPr>
          <a:xfrm>
            <a:off x="581192" y="2180496"/>
            <a:ext cx="11029615" cy="4282088"/>
          </a:xfrm>
        </p:spPr>
        <p:txBody>
          <a:bodyPr>
            <a:normAutofit/>
          </a:bodyPr>
          <a:lstStyle/>
          <a:p>
            <a:r>
              <a:rPr lang="en-US" sz="3200" dirty="0"/>
              <a:t>The MERGE join combines two sorted lists. </a:t>
            </a:r>
          </a:p>
          <a:p>
            <a:r>
              <a:rPr lang="en-US" sz="3200" dirty="0"/>
              <a:t>Both sides of the join must be sorted by the JOIN PREDICATES.</a:t>
            </a:r>
          </a:p>
          <a:p>
            <a:r>
              <a:rPr lang="en-US" sz="3200" dirty="0"/>
              <a:t>Similar index strategy like HASH JOIN</a:t>
            </a:r>
          </a:p>
          <a:p>
            <a:r>
              <a:rPr lang="en-US" sz="3200" dirty="0"/>
              <a:t>Make sure the index is sorted list</a:t>
            </a:r>
            <a:br>
              <a:rPr lang="en-US" sz="3200" dirty="0"/>
            </a:br>
            <a:endParaRPr lang="en-US" sz="3200" dirty="0"/>
          </a:p>
        </p:txBody>
      </p:sp>
    </p:spTree>
    <p:extLst>
      <p:ext uri="{BB962C8B-B14F-4D97-AF65-F5344CB8AC3E}">
        <p14:creationId xmlns:p14="http://schemas.microsoft.com/office/powerpoint/2010/main" val="1666304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A4E6-1BA8-5348-B860-32576C6CE6F7}"/>
              </a:ext>
            </a:extLst>
          </p:cNvPr>
          <p:cNvSpPr>
            <a:spLocks noGrp="1"/>
          </p:cNvSpPr>
          <p:nvPr>
            <p:ph type="title"/>
          </p:nvPr>
        </p:nvSpPr>
        <p:spPr/>
        <p:txBody>
          <a:bodyPr/>
          <a:lstStyle/>
          <a:p>
            <a:r>
              <a:rPr lang="en-US" dirty="0"/>
              <a:t>Hints? - PostgreSQL </a:t>
            </a:r>
            <a:r>
              <a:rPr lang="en-US" dirty="0" err="1"/>
              <a:t>conf</a:t>
            </a:r>
            <a:r>
              <a:rPr lang="en-US" dirty="0"/>
              <a:t> parameters</a:t>
            </a:r>
          </a:p>
        </p:txBody>
      </p:sp>
      <p:sp>
        <p:nvSpPr>
          <p:cNvPr id="3" name="Content Placeholder 2">
            <a:extLst>
              <a:ext uri="{FF2B5EF4-FFF2-40B4-BE49-F238E27FC236}">
                <a16:creationId xmlns:a16="http://schemas.microsoft.com/office/drawing/2014/main" id="{3C7BFCBA-2BD1-2145-9375-88624B51A976}"/>
              </a:ext>
            </a:extLst>
          </p:cNvPr>
          <p:cNvSpPr>
            <a:spLocks noGrp="1"/>
          </p:cNvSpPr>
          <p:nvPr>
            <p:ph idx="1"/>
          </p:nvPr>
        </p:nvSpPr>
        <p:spPr>
          <a:xfrm>
            <a:off x="445268" y="2431297"/>
            <a:ext cx="11029615" cy="3678303"/>
          </a:xfrm>
        </p:spPr>
        <p:txBody>
          <a:bodyPr>
            <a:noAutofit/>
          </a:bodyPr>
          <a:lstStyle/>
          <a:p>
            <a:pPr lvl="1"/>
            <a:r>
              <a:rPr lang="en-US" sz="2000" dirty="0"/>
              <a:t>#</a:t>
            </a:r>
            <a:r>
              <a:rPr lang="en-US" sz="2000" dirty="0" err="1"/>
              <a:t>enable_bitmapscan</a:t>
            </a:r>
            <a:r>
              <a:rPr lang="en-US" sz="2000" dirty="0"/>
              <a:t> = on</a:t>
            </a:r>
          </a:p>
          <a:p>
            <a:pPr lvl="1"/>
            <a:r>
              <a:rPr lang="en-US" sz="2000" dirty="0"/>
              <a:t>#</a:t>
            </a:r>
            <a:r>
              <a:rPr lang="en-US" sz="2000" dirty="0" err="1"/>
              <a:t>enable_hashagg</a:t>
            </a:r>
            <a:r>
              <a:rPr lang="en-US" sz="2000" dirty="0"/>
              <a:t> = on</a:t>
            </a:r>
          </a:p>
          <a:p>
            <a:pPr lvl="1"/>
            <a:r>
              <a:rPr lang="en-US" sz="2000" dirty="0"/>
              <a:t>#</a:t>
            </a:r>
            <a:r>
              <a:rPr lang="en-US" sz="2000" dirty="0" err="1"/>
              <a:t>enable_hashjoin</a:t>
            </a:r>
            <a:r>
              <a:rPr lang="en-US" sz="2000" dirty="0"/>
              <a:t> = on</a:t>
            </a:r>
          </a:p>
          <a:p>
            <a:pPr lvl="1"/>
            <a:r>
              <a:rPr lang="en-US" sz="2000" dirty="0"/>
              <a:t>#</a:t>
            </a:r>
            <a:r>
              <a:rPr lang="en-US" sz="2000" dirty="0" err="1"/>
              <a:t>enable_indexscan</a:t>
            </a:r>
            <a:r>
              <a:rPr lang="en-US" sz="2000" dirty="0"/>
              <a:t> = on	</a:t>
            </a:r>
          </a:p>
          <a:p>
            <a:pPr lvl="1"/>
            <a:r>
              <a:rPr lang="en-US" sz="2000" dirty="0"/>
              <a:t>#</a:t>
            </a:r>
            <a:r>
              <a:rPr lang="en-US" sz="2000" dirty="0" err="1"/>
              <a:t>enable_indexonlyscan</a:t>
            </a:r>
            <a:r>
              <a:rPr lang="en-US" sz="2000" dirty="0"/>
              <a:t> = on</a:t>
            </a:r>
          </a:p>
          <a:p>
            <a:pPr lvl="1"/>
            <a:r>
              <a:rPr lang="en-US" sz="2000" dirty="0"/>
              <a:t>#</a:t>
            </a:r>
            <a:r>
              <a:rPr lang="en-US" sz="2000" dirty="0" err="1"/>
              <a:t>enable_material</a:t>
            </a:r>
            <a:r>
              <a:rPr lang="en-US" sz="2000" dirty="0"/>
              <a:t> = on</a:t>
            </a:r>
          </a:p>
          <a:p>
            <a:pPr lvl="1"/>
            <a:r>
              <a:rPr lang="en-US" sz="2000" dirty="0"/>
              <a:t>#</a:t>
            </a:r>
            <a:r>
              <a:rPr lang="en-US" sz="2000" dirty="0" err="1"/>
              <a:t>enable_mergejoin</a:t>
            </a:r>
            <a:r>
              <a:rPr lang="en-US" sz="2000" dirty="0"/>
              <a:t> = on</a:t>
            </a:r>
          </a:p>
          <a:p>
            <a:pPr lvl="1"/>
            <a:r>
              <a:rPr lang="en-US" sz="2000" dirty="0"/>
              <a:t>#</a:t>
            </a:r>
            <a:r>
              <a:rPr lang="en-US" sz="2000" dirty="0" err="1"/>
              <a:t>enable_nestloop</a:t>
            </a:r>
            <a:r>
              <a:rPr lang="en-US" sz="2000" dirty="0"/>
              <a:t> = on</a:t>
            </a:r>
          </a:p>
          <a:p>
            <a:pPr lvl="1"/>
            <a:r>
              <a:rPr lang="en-US" sz="2000" dirty="0"/>
              <a:t>#</a:t>
            </a:r>
            <a:r>
              <a:rPr lang="en-US" sz="2000" dirty="0" err="1"/>
              <a:t>enable_parallel_append</a:t>
            </a:r>
            <a:r>
              <a:rPr lang="en-US" sz="2000" dirty="0"/>
              <a:t> = on</a:t>
            </a:r>
          </a:p>
          <a:p>
            <a:pPr lvl="1"/>
            <a:r>
              <a:rPr lang="en-US" sz="2000" dirty="0"/>
              <a:t>#</a:t>
            </a:r>
            <a:r>
              <a:rPr lang="en-US" sz="2000" dirty="0" err="1"/>
              <a:t>enable_seqscan</a:t>
            </a:r>
            <a:r>
              <a:rPr lang="en-US" sz="2000" dirty="0"/>
              <a:t> = on</a:t>
            </a:r>
          </a:p>
          <a:p>
            <a:pPr lvl="1"/>
            <a:r>
              <a:rPr lang="en-US" sz="2000" dirty="0"/>
              <a:t>#</a:t>
            </a:r>
            <a:r>
              <a:rPr lang="en-US" sz="2000" dirty="0" err="1"/>
              <a:t>enable_sort</a:t>
            </a:r>
            <a:r>
              <a:rPr lang="en-US" sz="2000" dirty="0"/>
              <a:t> = on</a:t>
            </a:r>
          </a:p>
        </p:txBody>
      </p:sp>
      <p:pic>
        <p:nvPicPr>
          <p:cNvPr id="5" name="Picture 4">
            <a:extLst>
              <a:ext uri="{FF2B5EF4-FFF2-40B4-BE49-F238E27FC236}">
                <a16:creationId xmlns:a16="http://schemas.microsoft.com/office/drawing/2014/main" id="{207E7ECF-4596-AD47-AA9B-31F8FB9E6D26}"/>
              </a:ext>
            </a:extLst>
          </p:cNvPr>
          <p:cNvPicPr>
            <a:picLocks noChangeAspect="1"/>
          </p:cNvPicPr>
          <p:nvPr/>
        </p:nvPicPr>
        <p:blipFill>
          <a:blip r:embed="rId2"/>
          <a:stretch>
            <a:fillRect/>
          </a:stretch>
        </p:blipFill>
        <p:spPr>
          <a:xfrm>
            <a:off x="4496390" y="2084346"/>
            <a:ext cx="7542406" cy="4372207"/>
          </a:xfrm>
          <a:prstGeom prst="rect">
            <a:avLst/>
          </a:prstGeom>
        </p:spPr>
      </p:pic>
    </p:spTree>
    <p:extLst>
      <p:ext uri="{BB962C8B-B14F-4D97-AF65-F5344CB8AC3E}">
        <p14:creationId xmlns:p14="http://schemas.microsoft.com/office/powerpoint/2010/main" val="3484969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5412-EECB-8A4C-856B-616C6FAE90ED}"/>
              </a:ext>
            </a:extLst>
          </p:cNvPr>
          <p:cNvSpPr>
            <a:spLocks noGrp="1"/>
          </p:cNvSpPr>
          <p:nvPr>
            <p:ph type="title"/>
          </p:nvPr>
        </p:nvSpPr>
        <p:spPr/>
        <p:txBody>
          <a:bodyPr/>
          <a:lstStyle/>
          <a:p>
            <a:r>
              <a:rPr lang="en-US" dirty="0"/>
              <a:t>https://</a:t>
            </a:r>
            <a:r>
              <a:rPr lang="en-US" dirty="0" err="1"/>
              <a:t>explain.depesz.com</a:t>
            </a:r>
            <a:r>
              <a:rPr lang="en-US" dirty="0"/>
              <a:t>/</a:t>
            </a:r>
          </a:p>
        </p:txBody>
      </p:sp>
      <p:sp>
        <p:nvSpPr>
          <p:cNvPr id="3" name="Content Placeholder 2">
            <a:extLst>
              <a:ext uri="{FF2B5EF4-FFF2-40B4-BE49-F238E27FC236}">
                <a16:creationId xmlns:a16="http://schemas.microsoft.com/office/drawing/2014/main" id="{611ABF33-49EE-E647-B14C-05A901BCC2BB}"/>
              </a:ext>
            </a:extLst>
          </p:cNvPr>
          <p:cNvSpPr>
            <a:spLocks noGrp="1"/>
          </p:cNvSpPr>
          <p:nvPr>
            <p:ph idx="1"/>
          </p:nvPr>
        </p:nvSpPr>
        <p:spPr>
          <a:xfrm>
            <a:off x="0" y="2180496"/>
            <a:ext cx="3980985" cy="3678303"/>
          </a:xfrm>
        </p:spPr>
        <p:txBody>
          <a:bodyPr/>
          <a:lstStyle/>
          <a:p>
            <a:r>
              <a:rPr lang="en-US" sz="2400" dirty="0">
                <a:hlinkClick r:id="rId2"/>
              </a:rPr>
              <a:t>https://explain.depesz.com/</a:t>
            </a:r>
            <a:endParaRPr lang="en-US" sz="2400" dirty="0"/>
          </a:p>
          <a:p>
            <a:endParaRPr lang="en-US" dirty="0"/>
          </a:p>
        </p:txBody>
      </p:sp>
      <p:pic>
        <p:nvPicPr>
          <p:cNvPr id="5" name="Picture 4">
            <a:extLst>
              <a:ext uri="{FF2B5EF4-FFF2-40B4-BE49-F238E27FC236}">
                <a16:creationId xmlns:a16="http://schemas.microsoft.com/office/drawing/2014/main" id="{EDF654F5-FC13-434E-B5C8-4EB21C3CF414}"/>
              </a:ext>
            </a:extLst>
          </p:cNvPr>
          <p:cNvPicPr>
            <a:picLocks noChangeAspect="1"/>
          </p:cNvPicPr>
          <p:nvPr/>
        </p:nvPicPr>
        <p:blipFill>
          <a:blip r:embed="rId3"/>
          <a:stretch>
            <a:fillRect/>
          </a:stretch>
        </p:blipFill>
        <p:spPr>
          <a:xfrm>
            <a:off x="3980985" y="1926644"/>
            <a:ext cx="7861609" cy="4797541"/>
          </a:xfrm>
          <a:prstGeom prst="rect">
            <a:avLst/>
          </a:prstGeom>
        </p:spPr>
      </p:pic>
    </p:spTree>
    <p:extLst>
      <p:ext uri="{BB962C8B-B14F-4D97-AF65-F5344CB8AC3E}">
        <p14:creationId xmlns:p14="http://schemas.microsoft.com/office/powerpoint/2010/main" val="7485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A2F92-E8A1-DB4E-B3E9-96127757A913}"/>
              </a:ext>
            </a:extLst>
          </p:cNvPr>
          <p:cNvSpPr>
            <a:spLocks noGrp="1"/>
          </p:cNvSpPr>
          <p:nvPr>
            <p:ph type="title"/>
          </p:nvPr>
        </p:nvSpPr>
        <p:spPr/>
        <p:txBody>
          <a:bodyPr/>
          <a:lstStyle/>
          <a:p>
            <a:r>
              <a:rPr lang="en-US" dirty="0"/>
              <a:t>Let’s practice</a:t>
            </a:r>
          </a:p>
        </p:txBody>
      </p:sp>
      <p:sp>
        <p:nvSpPr>
          <p:cNvPr id="3" name="Content Placeholder 2">
            <a:extLst>
              <a:ext uri="{FF2B5EF4-FFF2-40B4-BE49-F238E27FC236}">
                <a16:creationId xmlns:a16="http://schemas.microsoft.com/office/drawing/2014/main" id="{E3BE586B-B5D2-F74A-8B54-44C8C4A7257F}"/>
              </a:ext>
            </a:extLst>
          </p:cNvPr>
          <p:cNvSpPr>
            <a:spLocks noGrp="1"/>
          </p:cNvSpPr>
          <p:nvPr>
            <p:ph idx="1"/>
          </p:nvPr>
        </p:nvSpPr>
        <p:spPr/>
        <p:txBody>
          <a:bodyPr>
            <a:normAutofit/>
          </a:bodyPr>
          <a:lstStyle/>
          <a:p>
            <a:r>
              <a:rPr lang="en-US" sz="2400" dirty="0"/>
              <a:t>Find top 5 best performant carriers departing from  BWI airport</a:t>
            </a:r>
          </a:p>
          <a:p>
            <a:r>
              <a:rPr lang="en-US" sz="2400" dirty="0"/>
              <a:t>Find top 5 best performance carries arriving to BWI</a:t>
            </a:r>
          </a:p>
        </p:txBody>
      </p:sp>
    </p:spTree>
    <p:extLst>
      <p:ext uri="{BB962C8B-B14F-4D97-AF65-F5344CB8AC3E}">
        <p14:creationId xmlns:p14="http://schemas.microsoft.com/office/powerpoint/2010/main" val="3174049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B0FD-E6C6-0A44-A883-301858463DCB}"/>
              </a:ext>
            </a:extLst>
          </p:cNvPr>
          <p:cNvSpPr>
            <a:spLocks noGrp="1"/>
          </p:cNvSpPr>
          <p:nvPr>
            <p:ph type="title"/>
          </p:nvPr>
        </p:nvSpPr>
        <p:spPr/>
        <p:txBody>
          <a:bodyPr/>
          <a:lstStyle/>
          <a:p>
            <a:r>
              <a:rPr lang="en-US" dirty="0"/>
              <a:t>Postgres query execution</a:t>
            </a:r>
          </a:p>
        </p:txBody>
      </p:sp>
      <p:sp>
        <p:nvSpPr>
          <p:cNvPr id="4" name="Oval 3">
            <a:extLst>
              <a:ext uri="{FF2B5EF4-FFF2-40B4-BE49-F238E27FC236}">
                <a16:creationId xmlns:a16="http://schemas.microsoft.com/office/drawing/2014/main" id="{32E31CA0-CA3D-554A-89F6-D5E657082066}"/>
              </a:ext>
            </a:extLst>
          </p:cNvPr>
          <p:cNvSpPr/>
          <p:nvPr/>
        </p:nvSpPr>
        <p:spPr>
          <a:xfrm>
            <a:off x="849086" y="233743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ounded Rectangle 5">
            <a:extLst>
              <a:ext uri="{FF2B5EF4-FFF2-40B4-BE49-F238E27FC236}">
                <a16:creationId xmlns:a16="http://schemas.microsoft.com/office/drawing/2014/main" id="{29C44E72-151D-FC47-AD4E-979AC6ADD345}"/>
              </a:ext>
            </a:extLst>
          </p:cNvPr>
          <p:cNvSpPr/>
          <p:nvPr/>
        </p:nvSpPr>
        <p:spPr>
          <a:xfrm>
            <a:off x="2960914" y="2307772"/>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Libpq</a:t>
            </a:r>
            <a:endParaRPr lang="en-US" dirty="0"/>
          </a:p>
        </p:txBody>
      </p:sp>
      <p:sp>
        <p:nvSpPr>
          <p:cNvPr id="8" name="Rounded Rectangle 7">
            <a:extLst>
              <a:ext uri="{FF2B5EF4-FFF2-40B4-BE49-F238E27FC236}">
                <a16:creationId xmlns:a16="http://schemas.microsoft.com/office/drawing/2014/main" id="{2674F915-5CFA-604B-8432-758191264EBC}"/>
              </a:ext>
            </a:extLst>
          </p:cNvPr>
          <p:cNvSpPr/>
          <p:nvPr/>
        </p:nvSpPr>
        <p:spPr>
          <a:xfrm>
            <a:off x="5007428" y="2325058"/>
            <a:ext cx="252548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Postmaster</a:t>
            </a:r>
          </a:p>
        </p:txBody>
      </p:sp>
      <p:sp>
        <p:nvSpPr>
          <p:cNvPr id="9" name="Rectangle 8">
            <a:extLst>
              <a:ext uri="{FF2B5EF4-FFF2-40B4-BE49-F238E27FC236}">
                <a16:creationId xmlns:a16="http://schemas.microsoft.com/office/drawing/2014/main" id="{8E4BD618-3400-9E48-966F-433718A8E1B3}"/>
              </a:ext>
            </a:extLst>
          </p:cNvPr>
          <p:cNvSpPr/>
          <p:nvPr/>
        </p:nvSpPr>
        <p:spPr>
          <a:xfrm>
            <a:off x="740228" y="5486401"/>
            <a:ext cx="535577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6B985B5-D117-274F-BFEA-3CD596BF9C43}"/>
              </a:ext>
            </a:extLst>
          </p:cNvPr>
          <p:cNvSpPr/>
          <p:nvPr/>
        </p:nvSpPr>
        <p:spPr>
          <a:xfrm>
            <a:off x="4757058" y="3941338"/>
            <a:ext cx="2188029" cy="859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Postgres Server Process</a:t>
            </a:r>
          </a:p>
        </p:txBody>
      </p:sp>
      <p:sp>
        <p:nvSpPr>
          <p:cNvPr id="11" name="TextBox 10">
            <a:extLst>
              <a:ext uri="{FF2B5EF4-FFF2-40B4-BE49-F238E27FC236}">
                <a16:creationId xmlns:a16="http://schemas.microsoft.com/office/drawing/2014/main" id="{9DF9EAE3-6139-9C4E-9ABE-AD4A7D67E635}"/>
              </a:ext>
            </a:extLst>
          </p:cNvPr>
          <p:cNvSpPr txBox="1"/>
          <p:nvPr/>
        </p:nvSpPr>
        <p:spPr>
          <a:xfrm>
            <a:off x="7019249" y="3034710"/>
            <a:ext cx="5084084" cy="3785652"/>
          </a:xfrm>
          <a:prstGeom prst="rect">
            <a:avLst/>
          </a:prstGeom>
          <a:noFill/>
        </p:spPr>
        <p:txBody>
          <a:bodyPr wrap="none" rtlCol="0">
            <a:spAutoFit/>
          </a:bodyPr>
          <a:lstStyle/>
          <a:p>
            <a:pPr marL="342900" indent="-342900">
              <a:buAutoNum type="arabicPeriod"/>
            </a:pPr>
            <a:r>
              <a:rPr lang="en-US" sz="2400" dirty="0"/>
              <a:t>Parser</a:t>
            </a:r>
          </a:p>
          <a:p>
            <a:pPr marL="800100" lvl="1" indent="-342900">
              <a:buFont typeface="Arial" panose="020B0604020202020204" pitchFamily="34" charset="0"/>
              <a:buChar char="•"/>
            </a:pPr>
            <a:r>
              <a:rPr lang="en-US" sz="2400" dirty="0"/>
              <a:t>Semantic &amp; privilege checking</a:t>
            </a:r>
          </a:p>
          <a:p>
            <a:pPr marL="800100" lvl="1" indent="-342900">
              <a:buFont typeface="Arial" panose="020B0604020202020204" pitchFamily="34" charset="0"/>
              <a:buChar char="•"/>
            </a:pPr>
            <a:r>
              <a:rPr lang="en-US" sz="2400" dirty="0"/>
              <a:t>Spelling checking</a:t>
            </a:r>
          </a:p>
          <a:p>
            <a:pPr marL="342900" indent="-342900">
              <a:buAutoNum type="arabicPeriod"/>
            </a:pPr>
            <a:r>
              <a:rPr lang="en-US" sz="2400" dirty="0"/>
              <a:t>Traffic Cop</a:t>
            </a:r>
          </a:p>
          <a:p>
            <a:pPr marL="800100" lvl="1" indent="-342900">
              <a:buFont typeface="Arial" panose="020B0604020202020204" pitchFamily="34" charset="0"/>
              <a:buChar char="•"/>
            </a:pPr>
            <a:r>
              <a:rPr lang="en-US" sz="2400" dirty="0"/>
              <a:t>Simple and complex parsing </a:t>
            </a:r>
          </a:p>
          <a:p>
            <a:pPr marL="342900" indent="-342900">
              <a:buAutoNum type="arabicPeriod"/>
            </a:pPr>
            <a:r>
              <a:rPr lang="en-US" sz="2400" dirty="0"/>
              <a:t>Rewriter</a:t>
            </a:r>
          </a:p>
          <a:p>
            <a:pPr marL="800100" lvl="1" indent="-342900">
              <a:buFont typeface="Arial" panose="020B0604020202020204" pitchFamily="34" charset="0"/>
              <a:buChar char="•"/>
            </a:pPr>
            <a:r>
              <a:rPr lang="en-US" sz="2400" dirty="0"/>
              <a:t>apply rules</a:t>
            </a:r>
          </a:p>
          <a:p>
            <a:pPr marL="342900" indent="-342900">
              <a:buAutoNum type="arabicPeriod"/>
            </a:pPr>
            <a:r>
              <a:rPr lang="en-US" sz="2400" dirty="0"/>
              <a:t>Planner/Optimizer</a:t>
            </a:r>
          </a:p>
          <a:p>
            <a:pPr marL="800100" lvl="1" indent="-342900">
              <a:buFont typeface="Arial" panose="020B0604020202020204" pitchFamily="34" charset="0"/>
              <a:buChar char="•"/>
            </a:pPr>
            <a:r>
              <a:rPr lang="en-US" sz="2400" dirty="0"/>
              <a:t>Generate plans</a:t>
            </a:r>
          </a:p>
          <a:p>
            <a:pPr marL="342900" indent="-342900">
              <a:buAutoNum type="arabicPeriod"/>
            </a:pPr>
            <a:r>
              <a:rPr lang="en-US" sz="2400" dirty="0"/>
              <a:t>Execute plan generated by optimizer</a:t>
            </a:r>
          </a:p>
        </p:txBody>
      </p:sp>
      <p:cxnSp>
        <p:nvCxnSpPr>
          <p:cNvPr id="13" name="Straight Arrow Connector 12">
            <a:extLst>
              <a:ext uri="{FF2B5EF4-FFF2-40B4-BE49-F238E27FC236}">
                <a16:creationId xmlns:a16="http://schemas.microsoft.com/office/drawing/2014/main" id="{9612B816-C6DA-7E47-AE74-26233CD8AAF2}"/>
              </a:ext>
            </a:extLst>
          </p:cNvPr>
          <p:cNvCxnSpPr>
            <a:stCxn id="4" idx="6"/>
            <a:endCxn id="6" idx="1"/>
          </p:cNvCxnSpPr>
          <p:nvPr/>
        </p:nvCxnSpPr>
        <p:spPr>
          <a:xfrm flipV="1">
            <a:off x="1763486" y="2764972"/>
            <a:ext cx="1197428" cy="29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865CF8-4C94-BA47-BD60-A4A6DEA75C27}"/>
              </a:ext>
            </a:extLst>
          </p:cNvPr>
          <p:cNvCxnSpPr>
            <a:stCxn id="6" idx="3"/>
            <a:endCxn id="8" idx="1"/>
          </p:cNvCxnSpPr>
          <p:nvPr/>
        </p:nvCxnSpPr>
        <p:spPr>
          <a:xfrm>
            <a:off x="3875314" y="2764972"/>
            <a:ext cx="1132114" cy="17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9ADE50-873E-6440-A368-18FA0B6A64F5}"/>
              </a:ext>
            </a:extLst>
          </p:cNvPr>
          <p:cNvCxnSpPr>
            <a:cxnSpLocks/>
            <a:stCxn id="8" idx="2"/>
            <a:endCxn id="10" idx="0"/>
          </p:cNvCxnSpPr>
          <p:nvPr/>
        </p:nvCxnSpPr>
        <p:spPr>
          <a:xfrm flipH="1">
            <a:off x="5851073" y="3239458"/>
            <a:ext cx="419098" cy="701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A18A02-5FB9-7042-BEA9-8B622A250830}"/>
              </a:ext>
            </a:extLst>
          </p:cNvPr>
          <p:cNvCxnSpPr>
            <a:stCxn id="10" idx="4"/>
            <a:endCxn id="9" idx="0"/>
          </p:cNvCxnSpPr>
          <p:nvPr/>
        </p:nvCxnSpPr>
        <p:spPr>
          <a:xfrm flipH="1">
            <a:off x="3418114" y="4801310"/>
            <a:ext cx="2432959" cy="685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08C9DAE-6FEE-654B-9765-ECF159160F85}"/>
              </a:ext>
            </a:extLst>
          </p:cNvPr>
          <p:cNvSpPr txBox="1"/>
          <p:nvPr/>
        </p:nvSpPr>
        <p:spPr>
          <a:xfrm>
            <a:off x="849086" y="5812336"/>
            <a:ext cx="1676400" cy="369332"/>
          </a:xfrm>
          <a:prstGeom prst="rect">
            <a:avLst/>
          </a:prstGeom>
          <a:pattFill prst="pct5">
            <a:fgClr>
              <a:schemeClr val="accent1"/>
            </a:fgClr>
            <a:bgClr>
              <a:schemeClr val="bg1"/>
            </a:bgClr>
          </a:pattFill>
          <a:ln>
            <a:solidFill>
              <a:schemeClr val="accent1"/>
            </a:solidFill>
          </a:ln>
        </p:spPr>
        <p:txBody>
          <a:bodyPr wrap="square" rtlCol="0">
            <a:spAutoFit/>
          </a:bodyPr>
          <a:lstStyle/>
          <a:p>
            <a:r>
              <a:rPr lang="en-US" dirty="0"/>
              <a:t>Shared buffers</a:t>
            </a:r>
          </a:p>
        </p:txBody>
      </p:sp>
      <p:sp>
        <p:nvSpPr>
          <p:cNvPr id="29" name="TextBox 28">
            <a:extLst>
              <a:ext uri="{FF2B5EF4-FFF2-40B4-BE49-F238E27FC236}">
                <a16:creationId xmlns:a16="http://schemas.microsoft.com/office/drawing/2014/main" id="{3D737427-CD26-4E43-BB7E-20F1012E1C7E}"/>
              </a:ext>
            </a:extLst>
          </p:cNvPr>
          <p:cNvSpPr txBox="1"/>
          <p:nvPr/>
        </p:nvSpPr>
        <p:spPr>
          <a:xfrm>
            <a:off x="2659744" y="5797895"/>
            <a:ext cx="1611086" cy="369332"/>
          </a:xfrm>
          <a:prstGeom prst="rect">
            <a:avLst/>
          </a:prstGeom>
          <a:pattFill prst="pct5">
            <a:fgClr>
              <a:schemeClr val="accent1"/>
            </a:fgClr>
            <a:bgClr>
              <a:schemeClr val="bg1"/>
            </a:bgClr>
          </a:pattFill>
          <a:ln>
            <a:solidFill>
              <a:schemeClr val="accent1"/>
            </a:solidFill>
          </a:ln>
        </p:spPr>
        <p:txBody>
          <a:bodyPr wrap="square" rtlCol="0">
            <a:spAutoFit/>
          </a:bodyPr>
          <a:lstStyle/>
          <a:p>
            <a:r>
              <a:rPr lang="en-US" dirty="0"/>
              <a:t>WAL Buffers</a:t>
            </a:r>
          </a:p>
        </p:txBody>
      </p:sp>
      <p:sp>
        <p:nvSpPr>
          <p:cNvPr id="30" name="TextBox 29">
            <a:extLst>
              <a:ext uri="{FF2B5EF4-FFF2-40B4-BE49-F238E27FC236}">
                <a16:creationId xmlns:a16="http://schemas.microsoft.com/office/drawing/2014/main" id="{1A0C2DBA-F3ED-DB47-8373-5F3473B4CEB9}"/>
              </a:ext>
            </a:extLst>
          </p:cNvPr>
          <p:cNvSpPr txBox="1"/>
          <p:nvPr/>
        </p:nvSpPr>
        <p:spPr>
          <a:xfrm>
            <a:off x="4336147" y="5806569"/>
            <a:ext cx="1611086" cy="369332"/>
          </a:xfrm>
          <a:prstGeom prst="rect">
            <a:avLst/>
          </a:prstGeom>
          <a:pattFill prst="pct5">
            <a:fgClr>
              <a:schemeClr val="accent1"/>
            </a:fgClr>
            <a:bgClr>
              <a:schemeClr val="bg1"/>
            </a:bgClr>
          </a:pattFill>
          <a:ln>
            <a:solidFill>
              <a:schemeClr val="accent1"/>
            </a:solidFill>
          </a:ln>
        </p:spPr>
        <p:txBody>
          <a:bodyPr wrap="square" rtlCol="0">
            <a:spAutoFit/>
          </a:bodyPr>
          <a:lstStyle/>
          <a:p>
            <a:r>
              <a:rPr lang="en-US" dirty="0"/>
              <a:t>Optimizer</a:t>
            </a:r>
          </a:p>
        </p:txBody>
      </p:sp>
      <p:sp>
        <p:nvSpPr>
          <p:cNvPr id="31" name="TextBox 30">
            <a:extLst>
              <a:ext uri="{FF2B5EF4-FFF2-40B4-BE49-F238E27FC236}">
                <a16:creationId xmlns:a16="http://schemas.microsoft.com/office/drawing/2014/main" id="{A4D3645E-2CB6-D240-AFA3-A2C3AE5B0759}"/>
              </a:ext>
            </a:extLst>
          </p:cNvPr>
          <p:cNvSpPr txBox="1"/>
          <p:nvPr/>
        </p:nvSpPr>
        <p:spPr>
          <a:xfrm>
            <a:off x="4441371" y="6451030"/>
            <a:ext cx="1456870" cy="369332"/>
          </a:xfrm>
          <a:prstGeom prst="rect">
            <a:avLst/>
          </a:prstGeom>
          <a:noFill/>
          <a:ln>
            <a:solidFill>
              <a:schemeClr val="accent1"/>
            </a:solidFill>
          </a:ln>
        </p:spPr>
        <p:txBody>
          <a:bodyPr wrap="square" rtlCol="0">
            <a:spAutoFit/>
          </a:bodyPr>
          <a:lstStyle/>
          <a:p>
            <a:r>
              <a:rPr lang="en-US" dirty="0"/>
              <a:t>auto vacuum</a:t>
            </a:r>
          </a:p>
        </p:txBody>
      </p:sp>
      <p:cxnSp>
        <p:nvCxnSpPr>
          <p:cNvPr id="35" name="Straight Arrow Connector 34">
            <a:extLst>
              <a:ext uri="{FF2B5EF4-FFF2-40B4-BE49-F238E27FC236}">
                <a16:creationId xmlns:a16="http://schemas.microsoft.com/office/drawing/2014/main" id="{19D9118C-D190-2048-9095-E39154082807}"/>
              </a:ext>
            </a:extLst>
          </p:cNvPr>
          <p:cNvCxnSpPr>
            <a:stCxn id="30" idx="2"/>
            <a:endCxn id="31" idx="0"/>
          </p:cNvCxnSpPr>
          <p:nvPr/>
        </p:nvCxnSpPr>
        <p:spPr>
          <a:xfrm>
            <a:off x="5141690" y="6175901"/>
            <a:ext cx="28116" cy="275129"/>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884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65DA-4712-8944-85BC-365205FE89D9}"/>
              </a:ext>
            </a:extLst>
          </p:cNvPr>
          <p:cNvSpPr>
            <a:spLocks noGrp="1"/>
          </p:cNvSpPr>
          <p:nvPr>
            <p:ph type="title"/>
          </p:nvPr>
        </p:nvSpPr>
        <p:spPr/>
        <p:txBody>
          <a:bodyPr/>
          <a:lstStyle/>
          <a:p>
            <a:r>
              <a:rPr lang="en-US" dirty="0"/>
              <a:t>Departing from </a:t>
            </a:r>
            <a:r>
              <a:rPr lang="en-US" dirty="0" err="1"/>
              <a:t>bwi</a:t>
            </a:r>
            <a:endParaRPr lang="en-US" dirty="0"/>
          </a:p>
        </p:txBody>
      </p:sp>
      <p:pic>
        <p:nvPicPr>
          <p:cNvPr id="6" name="Picture 5">
            <a:extLst>
              <a:ext uri="{FF2B5EF4-FFF2-40B4-BE49-F238E27FC236}">
                <a16:creationId xmlns:a16="http://schemas.microsoft.com/office/drawing/2014/main" id="{A5D76FED-94D9-C343-BE49-ABBB404C3C93}"/>
              </a:ext>
            </a:extLst>
          </p:cNvPr>
          <p:cNvPicPr>
            <a:picLocks noChangeAspect="1"/>
          </p:cNvPicPr>
          <p:nvPr/>
        </p:nvPicPr>
        <p:blipFill>
          <a:blip r:embed="rId2"/>
          <a:stretch>
            <a:fillRect/>
          </a:stretch>
        </p:blipFill>
        <p:spPr>
          <a:xfrm>
            <a:off x="137160" y="1844040"/>
            <a:ext cx="12054840" cy="5013960"/>
          </a:xfrm>
          <a:prstGeom prst="rect">
            <a:avLst/>
          </a:prstGeom>
        </p:spPr>
      </p:pic>
    </p:spTree>
    <p:extLst>
      <p:ext uri="{BB962C8B-B14F-4D97-AF65-F5344CB8AC3E}">
        <p14:creationId xmlns:p14="http://schemas.microsoft.com/office/powerpoint/2010/main" val="816860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9544-9054-8C4A-AB8A-71057962E8F6}"/>
              </a:ext>
            </a:extLst>
          </p:cNvPr>
          <p:cNvSpPr>
            <a:spLocks noGrp="1"/>
          </p:cNvSpPr>
          <p:nvPr>
            <p:ph type="title"/>
          </p:nvPr>
        </p:nvSpPr>
        <p:spPr/>
        <p:txBody>
          <a:bodyPr/>
          <a:lstStyle/>
          <a:p>
            <a:r>
              <a:rPr lang="en-US" dirty="0"/>
              <a:t>Query stats after adding index</a:t>
            </a:r>
          </a:p>
        </p:txBody>
      </p:sp>
      <p:sp>
        <p:nvSpPr>
          <p:cNvPr id="3" name="Content Placeholder 2">
            <a:extLst>
              <a:ext uri="{FF2B5EF4-FFF2-40B4-BE49-F238E27FC236}">
                <a16:creationId xmlns:a16="http://schemas.microsoft.com/office/drawing/2014/main" id="{F3214833-D644-C440-9B0C-3E352208AAF3}"/>
              </a:ext>
            </a:extLst>
          </p:cNvPr>
          <p:cNvSpPr>
            <a:spLocks noGrp="1"/>
          </p:cNvSpPr>
          <p:nvPr>
            <p:ph idx="1"/>
          </p:nvPr>
        </p:nvSpPr>
        <p:spPr>
          <a:xfrm>
            <a:off x="-197707" y="1963282"/>
            <a:ext cx="11808515" cy="1355183"/>
          </a:xfrm>
        </p:spPr>
        <p:txBody>
          <a:bodyPr>
            <a:normAutofit/>
          </a:bodyPr>
          <a:lstStyle/>
          <a:p>
            <a:r>
              <a:rPr lang="en-US" sz="2400" dirty="0" err="1"/>
              <a:t>transport_stats</a:t>
            </a:r>
            <a:r>
              <a:rPr lang="en-US" sz="2400" dirty="0"/>
              <a:t>=# create index on </a:t>
            </a:r>
            <a:r>
              <a:rPr lang="en-US" sz="2400" dirty="0" err="1"/>
              <a:t>carrier_on_time_performance</a:t>
            </a:r>
            <a:r>
              <a:rPr lang="en-US" sz="2400" dirty="0"/>
              <a:t>(</a:t>
            </a:r>
            <a:r>
              <a:rPr lang="en-US" sz="2400" dirty="0" err="1"/>
              <a:t>origin,op_unique_carrier</a:t>
            </a:r>
            <a:r>
              <a:rPr lang="en-US" sz="2400" dirty="0"/>
              <a:t>);</a:t>
            </a:r>
          </a:p>
          <a:p>
            <a:pPr marL="0" indent="0">
              <a:buNone/>
            </a:pPr>
            <a:r>
              <a:rPr lang="en-US" dirty="0"/>
              <a:t>CREATE INDEX</a:t>
            </a:r>
          </a:p>
          <a:p>
            <a:pPr marL="0" indent="0">
              <a:buNone/>
            </a:pPr>
            <a:endParaRPr lang="en-US" dirty="0"/>
          </a:p>
        </p:txBody>
      </p:sp>
      <p:pic>
        <p:nvPicPr>
          <p:cNvPr id="5" name="Picture 4">
            <a:extLst>
              <a:ext uri="{FF2B5EF4-FFF2-40B4-BE49-F238E27FC236}">
                <a16:creationId xmlns:a16="http://schemas.microsoft.com/office/drawing/2014/main" id="{8FE8D73E-4E13-2643-B2DB-24FB551F2544}"/>
              </a:ext>
            </a:extLst>
          </p:cNvPr>
          <p:cNvPicPr>
            <a:picLocks noChangeAspect="1"/>
          </p:cNvPicPr>
          <p:nvPr/>
        </p:nvPicPr>
        <p:blipFill>
          <a:blip r:embed="rId2"/>
          <a:stretch>
            <a:fillRect/>
          </a:stretch>
        </p:blipFill>
        <p:spPr>
          <a:xfrm>
            <a:off x="0" y="2640874"/>
            <a:ext cx="11902440" cy="4110446"/>
          </a:xfrm>
          <a:prstGeom prst="rect">
            <a:avLst/>
          </a:prstGeom>
        </p:spPr>
      </p:pic>
    </p:spTree>
    <p:extLst>
      <p:ext uri="{BB962C8B-B14F-4D97-AF65-F5344CB8AC3E}">
        <p14:creationId xmlns:p14="http://schemas.microsoft.com/office/powerpoint/2010/main" val="1552036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9D6D-960C-B64E-8567-4E435A4A4A21}"/>
              </a:ext>
            </a:extLst>
          </p:cNvPr>
          <p:cNvSpPr>
            <a:spLocks noGrp="1"/>
          </p:cNvSpPr>
          <p:nvPr>
            <p:ph type="title"/>
          </p:nvPr>
        </p:nvSpPr>
        <p:spPr/>
        <p:txBody>
          <a:bodyPr/>
          <a:lstStyle/>
          <a:p>
            <a:r>
              <a:rPr lang="en-US" dirty="0"/>
              <a:t>Remove Disk sort?</a:t>
            </a:r>
          </a:p>
        </p:txBody>
      </p:sp>
      <p:pic>
        <p:nvPicPr>
          <p:cNvPr id="6" name="Content Placeholder 5">
            <a:extLst>
              <a:ext uri="{FF2B5EF4-FFF2-40B4-BE49-F238E27FC236}">
                <a16:creationId xmlns:a16="http://schemas.microsoft.com/office/drawing/2014/main" id="{24F2BA92-D3B4-BF44-8AC0-6C339A8422D9}"/>
              </a:ext>
            </a:extLst>
          </p:cNvPr>
          <p:cNvPicPr>
            <a:picLocks noGrp="1" noChangeAspect="1"/>
          </p:cNvPicPr>
          <p:nvPr>
            <p:ph idx="1"/>
          </p:nvPr>
        </p:nvPicPr>
        <p:blipFill>
          <a:blip r:embed="rId2"/>
          <a:stretch>
            <a:fillRect/>
          </a:stretch>
        </p:blipFill>
        <p:spPr>
          <a:xfrm>
            <a:off x="297180" y="1929452"/>
            <a:ext cx="11597640" cy="4928548"/>
          </a:xfrm>
        </p:spPr>
      </p:pic>
    </p:spTree>
    <p:extLst>
      <p:ext uri="{BB962C8B-B14F-4D97-AF65-F5344CB8AC3E}">
        <p14:creationId xmlns:p14="http://schemas.microsoft.com/office/powerpoint/2010/main" val="743012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E7826-EF5E-914A-AB72-CE41C44D02B2}"/>
              </a:ext>
            </a:extLst>
          </p:cNvPr>
          <p:cNvSpPr>
            <a:spLocks noGrp="1"/>
          </p:cNvSpPr>
          <p:nvPr>
            <p:ph type="title"/>
          </p:nvPr>
        </p:nvSpPr>
        <p:spPr/>
        <p:txBody>
          <a:bodyPr/>
          <a:lstStyle/>
          <a:p>
            <a:r>
              <a:rPr lang="en-US" dirty="0"/>
              <a:t>Find top 5 best performance carries arriving to BWI</a:t>
            </a:r>
          </a:p>
        </p:txBody>
      </p:sp>
      <p:pic>
        <p:nvPicPr>
          <p:cNvPr id="5" name="Content Placeholder 4">
            <a:extLst>
              <a:ext uri="{FF2B5EF4-FFF2-40B4-BE49-F238E27FC236}">
                <a16:creationId xmlns:a16="http://schemas.microsoft.com/office/drawing/2014/main" id="{101BBA8B-D3CD-4448-B710-564B67885029}"/>
              </a:ext>
            </a:extLst>
          </p:cNvPr>
          <p:cNvPicPr>
            <a:picLocks noGrp="1" noChangeAspect="1"/>
          </p:cNvPicPr>
          <p:nvPr>
            <p:ph idx="1"/>
          </p:nvPr>
        </p:nvPicPr>
        <p:blipFill>
          <a:blip r:embed="rId2"/>
          <a:stretch>
            <a:fillRect/>
          </a:stretch>
        </p:blipFill>
        <p:spPr>
          <a:xfrm>
            <a:off x="581192" y="1715956"/>
            <a:ext cx="10818328" cy="5142043"/>
          </a:xfrm>
        </p:spPr>
      </p:pic>
    </p:spTree>
    <p:extLst>
      <p:ext uri="{BB962C8B-B14F-4D97-AF65-F5344CB8AC3E}">
        <p14:creationId xmlns:p14="http://schemas.microsoft.com/office/powerpoint/2010/main" val="2244785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C256-533F-8845-8AFC-210B63257338}"/>
              </a:ext>
            </a:extLst>
          </p:cNvPr>
          <p:cNvSpPr>
            <a:spLocks noGrp="1"/>
          </p:cNvSpPr>
          <p:nvPr>
            <p:ph type="title"/>
          </p:nvPr>
        </p:nvSpPr>
        <p:spPr/>
        <p:txBody>
          <a:bodyPr/>
          <a:lstStyle/>
          <a:p>
            <a:r>
              <a:rPr lang="en-US" dirty="0"/>
              <a:t>Add index</a:t>
            </a:r>
          </a:p>
        </p:txBody>
      </p:sp>
      <p:sp>
        <p:nvSpPr>
          <p:cNvPr id="3" name="Content Placeholder 2">
            <a:extLst>
              <a:ext uri="{FF2B5EF4-FFF2-40B4-BE49-F238E27FC236}">
                <a16:creationId xmlns:a16="http://schemas.microsoft.com/office/drawing/2014/main" id="{8F95226D-9037-5244-8455-F67D352BCB33}"/>
              </a:ext>
            </a:extLst>
          </p:cNvPr>
          <p:cNvSpPr>
            <a:spLocks noGrp="1"/>
          </p:cNvSpPr>
          <p:nvPr>
            <p:ph idx="1"/>
          </p:nvPr>
        </p:nvSpPr>
        <p:spPr>
          <a:xfrm>
            <a:off x="581192" y="1433737"/>
            <a:ext cx="11503716" cy="1659984"/>
          </a:xfrm>
        </p:spPr>
        <p:txBody>
          <a:bodyPr/>
          <a:lstStyle/>
          <a:p>
            <a:r>
              <a:rPr lang="en-US" sz="2400" dirty="0" err="1"/>
              <a:t>transport_stats</a:t>
            </a:r>
            <a:r>
              <a:rPr lang="en-US" sz="2400" dirty="0"/>
              <a:t>=# create index on </a:t>
            </a:r>
            <a:r>
              <a:rPr lang="en-US" sz="2400" dirty="0" err="1"/>
              <a:t>carrier_on_time_performance</a:t>
            </a:r>
            <a:r>
              <a:rPr lang="en-US" sz="2400" dirty="0"/>
              <a:t>(</a:t>
            </a:r>
            <a:r>
              <a:rPr lang="en-US" sz="2400" dirty="0" err="1"/>
              <a:t>dest,op_unique_carrier</a:t>
            </a:r>
            <a:r>
              <a:rPr lang="en-US" sz="2400" dirty="0"/>
              <a:t>);</a:t>
            </a:r>
          </a:p>
        </p:txBody>
      </p:sp>
      <p:pic>
        <p:nvPicPr>
          <p:cNvPr id="5" name="Picture 4">
            <a:extLst>
              <a:ext uri="{FF2B5EF4-FFF2-40B4-BE49-F238E27FC236}">
                <a16:creationId xmlns:a16="http://schemas.microsoft.com/office/drawing/2014/main" id="{D5E52317-3A34-364D-BE12-B8F234C73D96}"/>
              </a:ext>
            </a:extLst>
          </p:cNvPr>
          <p:cNvPicPr>
            <a:picLocks noChangeAspect="1"/>
          </p:cNvPicPr>
          <p:nvPr/>
        </p:nvPicPr>
        <p:blipFill>
          <a:blip r:embed="rId2"/>
          <a:stretch>
            <a:fillRect/>
          </a:stretch>
        </p:blipFill>
        <p:spPr>
          <a:xfrm>
            <a:off x="0" y="2636521"/>
            <a:ext cx="12192000" cy="4221480"/>
          </a:xfrm>
          <a:prstGeom prst="rect">
            <a:avLst/>
          </a:prstGeom>
        </p:spPr>
      </p:pic>
    </p:spTree>
    <p:extLst>
      <p:ext uri="{BB962C8B-B14F-4D97-AF65-F5344CB8AC3E}">
        <p14:creationId xmlns:p14="http://schemas.microsoft.com/office/powerpoint/2010/main" val="1559473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2054B-B15D-4342-A1E3-439D8C812078}"/>
              </a:ext>
            </a:extLst>
          </p:cNvPr>
          <p:cNvSpPr>
            <a:spLocks noGrp="1"/>
          </p:cNvSpPr>
          <p:nvPr>
            <p:ph type="title"/>
          </p:nvPr>
        </p:nvSpPr>
        <p:spPr/>
        <p:txBody>
          <a:bodyPr/>
          <a:lstStyle/>
          <a:p>
            <a:r>
              <a:rPr lang="en-US" dirty="0"/>
              <a:t>results</a:t>
            </a:r>
          </a:p>
        </p:txBody>
      </p:sp>
      <p:sp>
        <p:nvSpPr>
          <p:cNvPr id="4" name="TextBox 3">
            <a:extLst>
              <a:ext uri="{FF2B5EF4-FFF2-40B4-BE49-F238E27FC236}">
                <a16:creationId xmlns:a16="http://schemas.microsoft.com/office/drawing/2014/main" id="{242F256D-5B99-BE4F-BB2B-80CEF7C6FE22}"/>
              </a:ext>
            </a:extLst>
          </p:cNvPr>
          <p:cNvSpPr txBox="1"/>
          <p:nvPr/>
        </p:nvSpPr>
        <p:spPr>
          <a:xfrm>
            <a:off x="914400" y="1715956"/>
            <a:ext cx="9540240" cy="5262979"/>
          </a:xfrm>
          <a:prstGeom prst="rect">
            <a:avLst/>
          </a:prstGeom>
          <a:noFill/>
        </p:spPr>
        <p:txBody>
          <a:bodyPr wrap="square" rtlCol="0">
            <a:spAutoFit/>
          </a:bodyPr>
          <a:lstStyle/>
          <a:p>
            <a:r>
              <a:rPr lang="en-US" sz="2400" dirty="0" err="1"/>
              <a:t>transport_stats</a:t>
            </a:r>
            <a:r>
              <a:rPr lang="en-US" sz="2400" dirty="0"/>
              <a:t>=#  select </a:t>
            </a:r>
            <a:r>
              <a:rPr lang="en-US" sz="2400" dirty="0" err="1"/>
              <a:t>origin,op_unique_carrier,c.description</a:t>
            </a:r>
            <a:r>
              <a:rPr lang="en-US" sz="2400" dirty="0"/>
              <a:t>, count(*)</a:t>
            </a:r>
          </a:p>
          <a:p>
            <a:r>
              <a:rPr lang="en-US" sz="2400" dirty="0"/>
              <a:t>from </a:t>
            </a:r>
            <a:r>
              <a:rPr lang="en-US" sz="2400" dirty="0" err="1"/>
              <a:t>carrier_on_time_performance</a:t>
            </a:r>
            <a:r>
              <a:rPr lang="en-US" sz="2400" dirty="0"/>
              <a:t> perf</a:t>
            </a:r>
          </a:p>
          <a:p>
            <a:r>
              <a:rPr lang="en-US" sz="2400" dirty="0"/>
              <a:t>Left join carriers c on (</a:t>
            </a:r>
            <a:r>
              <a:rPr lang="en-US" sz="2400" dirty="0" err="1"/>
              <a:t>perf.op_unique_carrier</a:t>
            </a:r>
            <a:r>
              <a:rPr lang="en-US" sz="2400" dirty="0"/>
              <a:t>=</a:t>
            </a:r>
            <a:r>
              <a:rPr lang="en-US" sz="2400" dirty="0" err="1"/>
              <a:t>c.code</a:t>
            </a:r>
            <a:r>
              <a:rPr lang="en-US" sz="2400" dirty="0"/>
              <a:t>)</a:t>
            </a:r>
          </a:p>
          <a:p>
            <a:r>
              <a:rPr lang="en-US" sz="2400" dirty="0"/>
              <a:t>where </a:t>
            </a:r>
            <a:r>
              <a:rPr lang="en-US" sz="2400" dirty="0" err="1"/>
              <a:t>dest</a:t>
            </a:r>
            <a:r>
              <a:rPr lang="en-US" sz="2400" dirty="0"/>
              <a:t>='BWI'</a:t>
            </a:r>
          </a:p>
          <a:p>
            <a:r>
              <a:rPr lang="en-US" sz="2400" dirty="0"/>
              <a:t>group by 1,2,3</a:t>
            </a:r>
          </a:p>
          <a:p>
            <a:r>
              <a:rPr lang="en-US" sz="2400" dirty="0"/>
              <a:t>order by 4 </a:t>
            </a:r>
            <a:r>
              <a:rPr lang="en-US" sz="2400" dirty="0" err="1"/>
              <a:t>desc</a:t>
            </a:r>
            <a:r>
              <a:rPr lang="en-US" sz="2400" dirty="0"/>
              <a:t> limit 5;</a:t>
            </a:r>
          </a:p>
          <a:p>
            <a:r>
              <a:rPr lang="en-US" sz="2400" dirty="0"/>
              <a:t> origin | </a:t>
            </a:r>
            <a:r>
              <a:rPr lang="en-US" sz="2400" dirty="0" err="1"/>
              <a:t>op_unique_carrier</a:t>
            </a:r>
            <a:r>
              <a:rPr lang="en-US" sz="2400" dirty="0"/>
              <a:t> |      description       | count</a:t>
            </a:r>
          </a:p>
          <a:p>
            <a:r>
              <a:rPr lang="en-US" sz="2400" dirty="0"/>
              <a:t>--------+-------------------+------------------------+-------</a:t>
            </a:r>
          </a:p>
          <a:p>
            <a:r>
              <a:rPr lang="en-US" sz="2400" dirty="0"/>
              <a:t> ATL    | DL                | Delta Air Lines Inc.   |  2885</a:t>
            </a:r>
          </a:p>
          <a:p>
            <a:r>
              <a:rPr lang="en-US" sz="2400" dirty="0"/>
              <a:t> MCO    | WN                | Southwest Airlines Co. |  2522</a:t>
            </a:r>
          </a:p>
          <a:p>
            <a:r>
              <a:rPr lang="en-US" sz="2400" dirty="0"/>
              <a:t> FLL    | WN                | Southwest Airlines Co. |  2494</a:t>
            </a:r>
          </a:p>
          <a:p>
            <a:r>
              <a:rPr lang="en-US" sz="2400" dirty="0"/>
              <a:t> BOS    | WN                | Southwest Airlines Co. |  2457</a:t>
            </a:r>
          </a:p>
          <a:p>
            <a:r>
              <a:rPr lang="en-US" sz="2400" dirty="0"/>
              <a:t> TPA    | WN                | Southwest Airlines Co. |  1998</a:t>
            </a:r>
          </a:p>
          <a:p>
            <a:r>
              <a:rPr lang="en-US" sz="2400" dirty="0"/>
              <a:t>(5 rows)</a:t>
            </a:r>
          </a:p>
        </p:txBody>
      </p:sp>
    </p:spTree>
    <p:extLst>
      <p:ext uri="{BB962C8B-B14F-4D97-AF65-F5344CB8AC3E}">
        <p14:creationId xmlns:p14="http://schemas.microsoft.com/office/powerpoint/2010/main" val="279356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9354-2635-E84F-A407-E09554B398C3}"/>
              </a:ext>
            </a:extLst>
          </p:cNvPr>
          <p:cNvSpPr>
            <a:spLocks noGrp="1"/>
          </p:cNvSpPr>
          <p:nvPr>
            <p:ph type="title"/>
          </p:nvPr>
        </p:nvSpPr>
        <p:spPr/>
        <p:txBody>
          <a:bodyPr/>
          <a:lstStyle/>
          <a:p>
            <a:r>
              <a:rPr lang="en-US" dirty="0"/>
              <a:t>Take away …</a:t>
            </a:r>
          </a:p>
        </p:txBody>
      </p:sp>
      <p:sp>
        <p:nvSpPr>
          <p:cNvPr id="3" name="Content Placeholder 2">
            <a:extLst>
              <a:ext uri="{FF2B5EF4-FFF2-40B4-BE49-F238E27FC236}">
                <a16:creationId xmlns:a16="http://schemas.microsoft.com/office/drawing/2014/main" id="{227DBDE2-3C2A-2042-B225-F116FA8A95D3}"/>
              </a:ext>
            </a:extLst>
          </p:cNvPr>
          <p:cNvSpPr>
            <a:spLocks noGrp="1"/>
          </p:cNvSpPr>
          <p:nvPr>
            <p:ph idx="1"/>
          </p:nvPr>
        </p:nvSpPr>
        <p:spPr>
          <a:xfrm>
            <a:off x="581192" y="2180496"/>
            <a:ext cx="11029615" cy="4677504"/>
          </a:xfrm>
        </p:spPr>
        <p:txBody>
          <a:bodyPr>
            <a:normAutofit/>
          </a:bodyPr>
          <a:lstStyle/>
          <a:p>
            <a:r>
              <a:rPr lang="en-US" sz="2400" dirty="0"/>
              <a:t>Keep the statistics updated</a:t>
            </a:r>
          </a:p>
          <a:p>
            <a:pPr lvl="1"/>
            <a:r>
              <a:rPr lang="en-US" sz="2400" dirty="0"/>
              <a:t>Keep auto-vacuum turned ON</a:t>
            </a:r>
          </a:p>
          <a:p>
            <a:r>
              <a:rPr lang="en-US" sz="2400" dirty="0"/>
              <a:t>Identify slow query </a:t>
            </a:r>
            <a:r>
              <a:rPr lang="en-US" sz="2400" dirty="0" err="1"/>
              <a:t>postgres</a:t>
            </a:r>
            <a:r>
              <a:rPr lang="en-US" sz="2400" dirty="0"/>
              <a:t> logs or </a:t>
            </a:r>
            <a:r>
              <a:rPr lang="en-US" sz="2400" dirty="0" err="1"/>
              <a:t>pg_stat_statements</a:t>
            </a:r>
            <a:endParaRPr lang="en-US" sz="2400" dirty="0"/>
          </a:p>
          <a:p>
            <a:r>
              <a:rPr lang="en-US" sz="2400" dirty="0"/>
              <a:t>EXPLAIN ANALYZE</a:t>
            </a:r>
          </a:p>
          <a:p>
            <a:r>
              <a:rPr lang="en-US" sz="2400" dirty="0"/>
              <a:t>Review cardinality ,  histograms</a:t>
            </a:r>
          </a:p>
          <a:p>
            <a:r>
              <a:rPr lang="en-US" sz="2400" dirty="0"/>
              <a:t>Try out different indices based on JOIN conditions</a:t>
            </a:r>
          </a:p>
          <a:p>
            <a:pPr lvl="1"/>
            <a:r>
              <a:rPr lang="en-US" sz="2400" dirty="0"/>
              <a:t>B-tree</a:t>
            </a:r>
          </a:p>
          <a:p>
            <a:pPr lvl="1"/>
            <a:r>
              <a:rPr lang="en-US" sz="2400" dirty="0"/>
              <a:t>Partial index</a:t>
            </a:r>
          </a:p>
          <a:p>
            <a:pPr lvl="1"/>
            <a:r>
              <a:rPr lang="en-US" sz="2400" dirty="0"/>
              <a:t>Functional index</a:t>
            </a:r>
          </a:p>
          <a:p>
            <a:pPr marL="324000" lvl="1" indent="0">
              <a:buNone/>
            </a:pPr>
            <a:endParaRPr lang="en-US" sz="2400" dirty="0"/>
          </a:p>
        </p:txBody>
      </p:sp>
    </p:spTree>
    <p:extLst>
      <p:ext uri="{BB962C8B-B14F-4D97-AF65-F5344CB8AC3E}">
        <p14:creationId xmlns:p14="http://schemas.microsoft.com/office/powerpoint/2010/main" val="1621247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9268-B2FF-CE48-9F86-A799C79E14FA}"/>
              </a:ext>
            </a:extLst>
          </p:cNvPr>
          <p:cNvSpPr>
            <a:spLocks noGrp="1"/>
          </p:cNvSpPr>
          <p:nvPr>
            <p:ph type="title"/>
          </p:nvPr>
        </p:nvSpPr>
        <p:spPr/>
        <p:txBody>
          <a:bodyPr/>
          <a:lstStyle/>
          <a:p>
            <a:r>
              <a:rPr lang="en-US" dirty="0"/>
              <a:t>Take Away ..</a:t>
            </a:r>
          </a:p>
        </p:txBody>
      </p:sp>
      <p:sp>
        <p:nvSpPr>
          <p:cNvPr id="3" name="Content Placeholder 2">
            <a:extLst>
              <a:ext uri="{FF2B5EF4-FFF2-40B4-BE49-F238E27FC236}">
                <a16:creationId xmlns:a16="http://schemas.microsoft.com/office/drawing/2014/main" id="{42702DF6-B778-9F44-8FAC-CF27CE683164}"/>
              </a:ext>
            </a:extLst>
          </p:cNvPr>
          <p:cNvSpPr>
            <a:spLocks noGrp="1"/>
          </p:cNvSpPr>
          <p:nvPr>
            <p:ph idx="1"/>
          </p:nvPr>
        </p:nvSpPr>
        <p:spPr/>
        <p:txBody>
          <a:bodyPr>
            <a:noAutofit/>
          </a:bodyPr>
          <a:lstStyle/>
          <a:p>
            <a:r>
              <a:rPr lang="en-US" sz="3200" dirty="0"/>
              <a:t>If possible, try to avoid selecting all columns </a:t>
            </a:r>
          </a:p>
          <a:p>
            <a:r>
              <a:rPr lang="en-US" sz="3200" dirty="0"/>
              <a:t>If query is not using index</a:t>
            </a:r>
          </a:p>
          <a:p>
            <a:pPr lvl="1"/>
            <a:r>
              <a:rPr lang="en-US" sz="3200" dirty="0" err="1"/>
              <a:t>default_statistics_target</a:t>
            </a:r>
            <a:endParaRPr lang="en-US" sz="3200" dirty="0"/>
          </a:p>
          <a:p>
            <a:pPr lvl="1"/>
            <a:r>
              <a:rPr lang="en-US" sz="3200" dirty="0"/>
              <a:t>Play with different session level settings to understand optimizer behavior</a:t>
            </a:r>
          </a:p>
          <a:p>
            <a:pPr lvl="2"/>
            <a:r>
              <a:rPr lang="en-US" sz="3200" dirty="0" err="1"/>
              <a:t>i.e</a:t>
            </a:r>
            <a:r>
              <a:rPr lang="en-US" sz="3200" dirty="0"/>
              <a:t> set </a:t>
            </a:r>
            <a:r>
              <a:rPr lang="en-US" sz="3200" dirty="0" err="1"/>
              <a:t>enable_seqscan</a:t>
            </a:r>
            <a:r>
              <a:rPr lang="en-US" sz="3200" dirty="0"/>
              <a:t> on;</a:t>
            </a:r>
          </a:p>
          <a:p>
            <a:endParaRPr lang="en-US" sz="3200" dirty="0"/>
          </a:p>
        </p:txBody>
      </p:sp>
    </p:spTree>
    <p:extLst>
      <p:ext uri="{BB962C8B-B14F-4D97-AF65-F5344CB8AC3E}">
        <p14:creationId xmlns:p14="http://schemas.microsoft.com/office/powerpoint/2010/main" val="2233131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C203-49EE-2844-9096-ADA19D62DC22}"/>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16183411-AFD1-264E-96CD-D17770144F26}"/>
              </a:ext>
            </a:extLst>
          </p:cNvPr>
          <p:cNvSpPr>
            <a:spLocks noGrp="1"/>
          </p:cNvSpPr>
          <p:nvPr>
            <p:ph idx="1"/>
          </p:nvPr>
        </p:nvSpPr>
        <p:spPr/>
        <p:txBody>
          <a:bodyPr>
            <a:normAutofit/>
          </a:bodyPr>
          <a:lstStyle/>
          <a:p>
            <a:r>
              <a:rPr lang="en-US" sz="3200" dirty="0"/>
              <a:t>Thanks for attending!</a:t>
            </a:r>
          </a:p>
          <a:p>
            <a:r>
              <a:rPr lang="en-US" sz="3200" dirty="0"/>
              <a:t>Looking forward to chat over Slack channel !</a:t>
            </a:r>
          </a:p>
          <a:p>
            <a:r>
              <a:rPr lang="en-US" sz="3200" dirty="0">
                <a:solidFill>
                  <a:schemeClr val="accent3"/>
                </a:solidFill>
                <a:hlinkClick r:id="rId2">
                  <a:extLst>
                    <a:ext uri="{A12FA001-AC4F-418D-AE19-62706E023703}">
                      <ahyp:hlinkClr xmlns:ahyp="http://schemas.microsoft.com/office/drawing/2018/hyperlinkcolor" val="tx"/>
                    </a:ext>
                  </a:extLst>
                </a:hlinkClick>
              </a:rPr>
              <a:t>https://</a:t>
            </a:r>
            <a:r>
              <a:rPr lang="en-US" sz="3200" dirty="0" err="1">
                <a:solidFill>
                  <a:schemeClr val="accent3"/>
                </a:solidFill>
                <a:hlinkClick r:id="rId2">
                  <a:extLst>
                    <a:ext uri="{A12FA001-AC4F-418D-AE19-62706E023703}">
                      <ahyp:hlinkClr xmlns:ahyp="http://schemas.microsoft.com/office/drawing/2018/hyperlinkcolor" val="tx"/>
                    </a:ext>
                  </a:extLst>
                </a:hlinkClick>
              </a:rPr>
              <a:t>postgres-slack.herokuapp.com</a:t>
            </a:r>
            <a:r>
              <a:rPr lang="en-US" sz="3200" dirty="0">
                <a:solidFill>
                  <a:schemeClr val="accent3"/>
                </a:solidFill>
                <a:hlinkClick r:id="rId2">
                  <a:extLst>
                    <a:ext uri="{A12FA001-AC4F-418D-AE19-62706E023703}">
                      <ahyp:hlinkClr xmlns:ahyp="http://schemas.microsoft.com/office/drawing/2018/hyperlinkcolor" val="tx"/>
                    </a:ext>
                  </a:extLst>
                </a:hlinkClick>
              </a:rPr>
              <a:t>/</a:t>
            </a:r>
            <a:endParaRPr lang="en-US" sz="3200" dirty="0">
              <a:solidFill>
                <a:schemeClr val="accent3"/>
              </a:solidFill>
            </a:endParaRPr>
          </a:p>
        </p:txBody>
      </p:sp>
      <p:sp>
        <p:nvSpPr>
          <p:cNvPr id="4" name="TextBox 3">
            <a:extLst>
              <a:ext uri="{FF2B5EF4-FFF2-40B4-BE49-F238E27FC236}">
                <a16:creationId xmlns:a16="http://schemas.microsoft.com/office/drawing/2014/main" id="{8B9722B8-9A87-2846-A412-1F578E23EB6E}"/>
              </a:ext>
            </a:extLst>
          </p:cNvPr>
          <p:cNvSpPr txBox="1"/>
          <p:nvPr/>
        </p:nvSpPr>
        <p:spPr>
          <a:xfrm>
            <a:off x="8649730" y="4300151"/>
            <a:ext cx="184731" cy="646331"/>
          </a:xfrm>
          <a:prstGeom prst="rect">
            <a:avLst/>
          </a:prstGeom>
          <a:noFill/>
        </p:spPr>
        <p:txBody>
          <a:bodyPr wrap="none" rtlCol="0">
            <a:spAutoFit/>
          </a:bodyPr>
          <a:lstStyle/>
          <a:p>
            <a:endParaRPr lang="en-US" dirty="0"/>
          </a:p>
          <a:p>
            <a:endParaRPr lang="en-US" dirty="0"/>
          </a:p>
        </p:txBody>
      </p:sp>
    </p:spTree>
    <p:extLst>
      <p:ext uri="{BB962C8B-B14F-4D97-AF65-F5344CB8AC3E}">
        <p14:creationId xmlns:p14="http://schemas.microsoft.com/office/powerpoint/2010/main" val="2493229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3D4F-6009-404D-B4C4-FA886BC8CFC7}"/>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3A9B8D7-62C2-8F47-A045-F81B838B5B23}"/>
              </a:ext>
            </a:extLst>
          </p:cNvPr>
          <p:cNvSpPr>
            <a:spLocks noGrp="1"/>
          </p:cNvSpPr>
          <p:nvPr>
            <p:ph idx="1"/>
          </p:nvPr>
        </p:nvSpPr>
        <p:spPr/>
        <p:txBody>
          <a:bodyPr/>
          <a:lstStyle/>
          <a:p>
            <a:r>
              <a:rPr lang="en-US" sz="3200" dirty="0"/>
              <a:t>Any question?</a:t>
            </a:r>
          </a:p>
          <a:p>
            <a:r>
              <a:rPr lang="en-US" sz="3200" dirty="0"/>
              <a:t>Future questions:</a:t>
            </a:r>
            <a:endParaRPr lang="en-US" sz="3200" dirty="0">
              <a:hlinkClick r:id="rId2"/>
            </a:endParaRPr>
          </a:p>
          <a:p>
            <a:pPr lvl="1"/>
            <a:r>
              <a:rPr lang="en-US" sz="3200" dirty="0">
                <a:hlinkClick r:id="rId2"/>
              </a:rPr>
              <a:t>Denish.j.patel@gmail.com</a:t>
            </a:r>
            <a:endParaRPr lang="en-US" sz="3200" dirty="0"/>
          </a:p>
          <a:p>
            <a:pPr lvl="1"/>
            <a:r>
              <a:rPr lang="en-US" sz="3200" dirty="0"/>
              <a:t>Slack channel</a:t>
            </a:r>
          </a:p>
          <a:p>
            <a:pPr marL="0" indent="0">
              <a:buNone/>
            </a:pPr>
            <a:endParaRPr lang="en-US" dirty="0"/>
          </a:p>
        </p:txBody>
      </p:sp>
    </p:spTree>
    <p:extLst>
      <p:ext uri="{BB962C8B-B14F-4D97-AF65-F5344CB8AC3E}">
        <p14:creationId xmlns:p14="http://schemas.microsoft.com/office/powerpoint/2010/main" val="3176770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35AE-CDBF-6B42-A4E8-1877E964C7B8}"/>
              </a:ext>
            </a:extLst>
          </p:cNvPr>
          <p:cNvSpPr>
            <a:spLocks noGrp="1"/>
          </p:cNvSpPr>
          <p:nvPr>
            <p:ph type="title"/>
          </p:nvPr>
        </p:nvSpPr>
        <p:spPr/>
        <p:txBody>
          <a:bodyPr/>
          <a:lstStyle/>
          <a:p>
            <a:r>
              <a:rPr lang="en-US" dirty="0"/>
              <a:t>Planner/Optimizer</a:t>
            </a:r>
          </a:p>
        </p:txBody>
      </p:sp>
      <p:sp>
        <p:nvSpPr>
          <p:cNvPr id="3" name="Content Placeholder 2">
            <a:extLst>
              <a:ext uri="{FF2B5EF4-FFF2-40B4-BE49-F238E27FC236}">
                <a16:creationId xmlns:a16="http://schemas.microsoft.com/office/drawing/2014/main" id="{BD67BCF8-EBF8-314B-8EA9-B0D21E2E023F}"/>
              </a:ext>
            </a:extLst>
          </p:cNvPr>
          <p:cNvSpPr>
            <a:spLocks noGrp="1"/>
          </p:cNvSpPr>
          <p:nvPr>
            <p:ph idx="1"/>
          </p:nvPr>
        </p:nvSpPr>
        <p:spPr>
          <a:xfrm>
            <a:off x="581192" y="1715956"/>
            <a:ext cx="11029615" cy="5142044"/>
          </a:xfrm>
        </p:spPr>
        <p:txBody>
          <a:bodyPr>
            <a:normAutofit/>
          </a:bodyPr>
          <a:lstStyle/>
          <a:p>
            <a:r>
              <a:rPr lang="en-US" sz="2400" dirty="0"/>
              <a:t>The task of the planner/optimizer is to create an optimal execution plan. </a:t>
            </a:r>
          </a:p>
          <a:p>
            <a:pPr lvl="1"/>
            <a:r>
              <a:rPr lang="en-US" sz="2400" dirty="0"/>
              <a:t>Brain!</a:t>
            </a:r>
          </a:p>
          <a:p>
            <a:r>
              <a:rPr lang="en-US" sz="2400" dirty="0"/>
              <a:t>The planner/optimizer starts by generating plans for scanning each individual relation (table) used in the query</a:t>
            </a:r>
          </a:p>
          <a:p>
            <a:pPr lvl="1"/>
            <a:r>
              <a:rPr lang="en-US" sz="2400" dirty="0"/>
              <a:t>Available Indexes</a:t>
            </a:r>
          </a:p>
          <a:p>
            <a:pPr lvl="1"/>
            <a:r>
              <a:rPr lang="en-US" sz="2400" dirty="0"/>
              <a:t>Sequential scan vs Index Scan</a:t>
            </a:r>
          </a:p>
          <a:p>
            <a:r>
              <a:rPr lang="en-US" sz="2400" dirty="0"/>
              <a:t>Query required joining </a:t>
            </a:r>
            <a:r>
              <a:rPr lang="en-US" sz="2400" u="sng" dirty="0"/>
              <a:t>two</a:t>
            </a:r>
            <a:r>
              <a:rPr lang="en-US" sz="2400" dirty="0"/>
              <a:t> or more tables</a:t>
            </a:r>
          </a:p>
          <a:p>
            <a:pPr lvl="1"/>
            <a:r>
              <a:rPr lang="en-US" sz="2400" dirty="0"/>
              <a:t>Nested loop join</a:t>
            </a:r>
          </a:p>
          <a:p>
            <a:pPr lvl="1"/>
            <a:r>
              <a:rPr lang="en-US" sz="2400" dirty="0"/>
              <a:t>Merge join</a:t>
            </a:r>
          </a:p>
          <a:p>
            <a:pPr lvl="1"/>
            <a:r>
              <a:rPr lang="en-US" sz="2400" dirty="0"/>
              <a:t>Hash join</a:t>
            </a:r>
          </a:p>
        </p:txBody>
      </p:sp>
    </p:spTree>
    <p:extLst>
      <p:ext uri="{BB962C8B-B14F-4D97-AF65-F5344CB8AC3E}">
        <p14:creationId xmlns:p14="http://schemas.microsoft.com/office/powerpoint/2010/main" val="3887879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2A34-96C1-CF4F-939F-C8343F62AEEA}"/>
              </a:ext>
            </a:extLst>
          </p:cNvPr>
          <p:cNvSpPr>
            <a:spLocks noGrp="1"/>
          </p:cNvSpPr>
          <p:nvPr>
            <p:ph type="title"/>
          </p:nvPr>
        </p:nvSpPr>
        <p:spPr/>
        <p:txBody>
          <a:bodyPr/>
          <a:lstStyle/>
          <a:p>
            <a:r>
              <a:rPr lang="en-US" dirty="0"/>
              <a:t>Query Optimization</a:t>
            </a:r>
          </a:p>
        </p:txBody>
      </p:sp>
      <p:sp>
        <p:nvSpPr>
          <p:cNvPr id="3" name="Content Placeholder 2">
            <a:extLst>
              <a:ext uri="{FF2B5EF4-FFF2-40B4-BE49-F238E27FC236}">
                <a16:creationId xmlns:a16="http://schemas.microsoft.com/office/drawing/2014/main" id="{C8C924BB-744C-1A46-9F22-8022785FCC02}"/>
              </a:ext>
            </a:extLst>
          </p:cNvPr>
          <p:cNvSpPr>
            <a:spLocks noGrp="1"/>
          </p:cNvSpPr>
          <p:nvPr>
            <p:ph idx="1"/>
          </p:nvPr>
        </p:nvSpPr>
        <p:spPr>
          <a:xfrm>
            <a:off x="581192" y="2180496"/>
            <a:ext cx="11029615" cy="4521387"/>
          </a:xfrm>
        </p:spPr>
        <p:txBody>
          <a:bodyPr>
            <a:noAutofit/>
          </a:bodyPr>
          <a:lstStyle/>
          <a:p>
            <a:r>
              <a:rPr lang="en-US" sz="3200" dirty="0"/>
              <a:t>Heuristic/Rules</a:t>
            </a:r>
          </a:p>
          <a:p>
            <a:pPr lvl="1"/>
            <a:r>
              <a:rPr lang="en-US" sz="3200" dirty="0"/>
              <a:t>Rewrite the query to remove stupid/inefficient things</a:t>
            </a:r>
          </a:p>
          <a:p>
            <a:pPr lvl="1"/>
            <a:r>
              <a:rPr lang="en-US" sz="3200" dirty="0"/>
              <a:t>Does not require a cost model</a:t>
            </a:r>
          </a:p>
          <a:p>
            <a:r>
              <a:rPr lang="en-US" sz="3200" dirty="0"/>
              <a:t>Cost-Based Search</a:t>
            </a:r>
          </a:p>
          <a:p>
            <a:pPr lvl="1"/>
            <a:r>
              <a:rPr lang="en-US" sz="3200" dirty="0"/>
              <a:t>Use a cost model to evaluate multiple plans and pick the one with the lowest cost</a:t>
            </a:r>
          </a:p>
        </p:txBody>
      </p:sp>
    </p:spTree>
    <p:extLst>
      <p:ext uri="{BB962C8B-B14F-4D97-AF65-F5344CB8AC3E}">
        <p14:creationId xmlns:p14="http://schemas.microsoft.com/office/powerpoint/2010/main" val="2862057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9E39-D110-8548-9A7E-9E58107C1954}"/>
              </a:ext>
            </a:extLst>
          </p:cNvPr>
          <p:cNvSpPr>
            <a:spLocks noGrp="1"/>
          </p:cNvSpPr>
          <p:nvPr>
            <p:ph type="title"/>
          </p:nvPr>
        </p:nvSpPr>
        <p:spPr/>
        <p:txBody>
          <a:bodyPr/>
          <a:lstStyle/>
          <a:p>
            <a:r>
              <a:rPr lang="en-US" dirty="0"/>
              <a:t>Postgres Planner/Optimizer</a:t>
            </a:r>
          </a:p>
        </p:txBody>
      </p:sp>
      <p:sp>
        <p:nvSpPr>
          <p:cNvPr id="3" name="Content Placeholder 2">
            <a:extLst>
              <a:ext uri="{FF2B5EF4-FFF2-40B4-BE49-F238E27FC236}">
                <a16:creationId xmlns:a16="http://schemas.microsoft.com/office/drawing/2014/main" id="{70C4EB4F-2636-C047-A5E4-69DEDF9CB95B}"/>
              </a:ext>
            </a:extLst>
          </p:cNvPr>
          <p:cNvSpPr>
            <a:spLocks noGrp="1"/>
          </p:cNvSpPr>
          <p:nvPr>
            <p:ph idx="1"/>
          </p:nvPr>
        </p:nvSpPr>
        <p:spPr>
          <a:xfrm>
            <a:off x="457625" y="1827167"/>
            <a:ext cx="11029615" cy="4870195"/>
          </a:xfrm>
        </p:spPr>
        <p:txBody>
          <a:bodyPr>
            <a:normAutofit/>
          </a:bodyPr>
          <a:lstStyle/>
          <a:p>
            <a:r>
              <a:rPr lang="en-US" sz="2800" dirty="0"/>
              <a:t>If the query uses less than </a:t>
            </a:r>
            <a:r>
              <a:rPr lang="en-US" sz="2800" b="1" dirty="0" err="1"/>
              <a:t>geqo_threshold</a:t>
            </a:r>
            <a:r>
              <a:rPr lang="en-US" sz="2800" dirty="0"/>
              <a:t> relations, a near-exhaustive search algorithm conducted to find the best join sequence. The default value is for this parameter in 12. </a:t>
            </a:r>
          </a:p>
          <a:p>
            <a:endParaRPr lang="en-US" dirty="0"/>
          </a:p>
          <a:p>
            <a:endParaRPr lang="en-US" dirty="0"/>
          </a:p>
          <a:p>
            <a:endParaRPr lang="en-US" dirty="0"/>
          </a:p>
          <a:p>
            <a:endParaRPr lang="en-US" dirty="0"/>
          </a:p>
          <a:p>
            <a:r>
              <a:rPr lang="en-US" sz="2800" dirty="0"/>
              <a:t>When </a:t>
            </a:r>
            <a:r>
              <a:rPr lang="en-US" sz="2800" dirty="0" err="1"/>
              <a:t>geqo_threshold</a:t>
            </a:r>
            <a:r>
              <a:rPr lang="en-US" sz="2800" dirty="0"/>
              <a:t> is exceeded, the join sequences considered are determined by heuristics search method– Genetic Algorithms (GA)</a:t>
            </a:r>
          </a:p>
          <a:p>
            <a:pPr marL="0" indent="0">
              <a:buNone/>
            </a:pPr>
            <a:endParaRPr lang="en-US" dirty="0"/>
          </a:p>
        </p:txBody>
      </p:sp>
      <p:pic>
        <p:nvPicPr>
          <p:cNvPr id="5" name="Picture 4">
            <a:extLst>
              <a:ext uri="{FF2B5EF4-FFF2-40B4-BE49-F238E27FC236}">
                <a16:creationId xmlns:a16="http://schemas.microsoft.com/office/drawing/2014/main" id="{98B8F281-C151-AA4C-B03E-79B354E31687}"/>
              </a:ext>
            </a:extLst>
          </p:cNvPr>
          <p:cNvPicPr>
            <a:picLocks noChangeAspect="1"/>
          </p:cNvPicPr>
          <p:nvPr/>
        </p:nvPicPr>
        <p:blipFill>
          <a:blip r:embed="rId3"/>
          <a:stretch>
            <a:fillRect/>
          </a:stretch>
        </p:blipFill>
        <p:spPr>
          <a:xfrm>
            <a:off x="2659024" y="3576464"/>
            <a:ext cx="4876800" cy="1371600"/>
          </a:xfrm>
          <a:prstGeom prst="rect">
            <a:avLst/>
          </a:prstGeom>
        </p:spPr>
      </p:pic>
    </p:spTree>
    <p:extLst>
      <p:ext uri="{BB962C8B-B14F-4D97-AF65-F5344CB8AC3E}">
        <p14:creationId xmlns:p14="http://schemas.microsoft.com/office/powerpoint/2010/main" val="757970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D410-0AF1-6A4A-A779-BD9A564E4B7E}"/>
              </a:ext>
            </a:extLst>
          </p:cNvPr>
          <p:cNvSpPr>
            <a:spLocks noGrp="1"/>
          </p:cNvSpPr>
          <p:nvPr>
            <p:ph type="title"/>
          </p:nvPr>
        </p:nvSpPr>
        <p:spPr/>
        <p:txBody>
          <a:bodyPr/>
          <a:lstStyle/>
          <a:p>
            <a:r>
              <a:rPr lang="en-US" dirty="0"/>
              <a:t>Cost estimation</a:t>
            </a:r>
          </a:p>
        </p:txBody>
      </p:sp>
      <p:sp>
        <p:nvSpPr>
          <p:cNvPr id="3" name="Content Placeholder 2">
            <a:extLst>
              <a:ext uri="{FF2B5EF4-FFF2-40B4-BE49-F238E27FC236}">
                <a16:creationId xmlns:a16="http://schemas.microsoft.com/office/drawing/2014/main" id="{73B21DD9-BD8C-0C48-AFB4-EA5FCAB09F36}"/>
              </a:ext>
            </a:extLst>
          </p:cNvPr>
          <p:cNvSpPr>
            <a:spLocks noGrp="1"/>
          </p:cNvSpPr>
          <p:nvPr>
            <p:ph idx="1"/>
          </p:nvPr>
        </p:nvSpPr>
        <p:spPr>
          <a:xfrm>
            <a:off x="581192" y="2736550"/>
            <a:ext cx="11029615" cy="3678303"/>
          </a:xfrm>
        </p:spPr>
        <p:txBody>
          <a:bodyPr>
            <a:noAutofit/>
          </a:bodyPr>
          <a:lstStyle/>
          <a:p>
            <a:r>
              <a:rPr lang="en-US" sz="3200" dirty="0"/>
              <a:t>How long will a query take?</a:t>
            </a:r>
          </a:p>
          <a:p>
            <a:pPr lvl="1"/>
            <a:r>
              <a:rPr lang="en-US" sz="3200" dirty="0"/>
              <a:t>CPU : small cost; tough to estimate</a:t>
            </a:r>
          </a:p>
          <a:p>
            <a:pPr lvl="1"/>
            <a:r>
              <a:rPr lang="en-US" sz="3200" dirty="0"/>
              <a:t>Disk : # of block transfers</a:t>
            </a:r>
          </a:p>
          <a:p>
            <a:pPr lvl="1"/>
            <a:r>
              <a:rPr lang="en-US" sz="3200" dirty="0"/>
              <a:t>Memory : amount of DRAM used</a:t>
            </a:r>
          </a:p>
          <a:p>
            <a:pPr lvl="1"/>
            <a:r>
              <a:rPr lang="en-US" sz="3200" dirty="0"/>
              <a:t>Network: # of messages</a:t>
            </a:r>
          </a:p>
          <a:p>
            <a:r>
              <a:rPr lang="en-US" sz="3200" dirty="0"/>
              <a:t>How many tables will be read/written?</a:t>
            </a:r>
          </a:p>
          <a:p>
            <a:r>
              <a:rPr lang="en-US" sz="3200" dirty="0"/>
              <a:t>What statistics to keep?</a:t>
            </a:r>
          </a:p>
        </p:txBody>
      </p:sp>
    </p:spTree>
    <p:extLst>
      <p:ext uri="{BB962C8B-B14F-4D97-AF65-F5344CB8AC3E}">
        <p14:creationId xmlns:p14="http://schemas.microsoft.com/office/powerpoint/2010/main" val="306389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C6810-502B-7146-888D-8924548A9F16}"/>
              </a:ext>
            </a:extLst>
          </p:cNvPr>
          <p:cNvSpPr>
            <a:spLocks noGrp="1"/>
          </p:cNvSpPr>
          <p:nvPr>
            <p:ph type="title"/>
          </p:nvPr>
        </p:nvSpPr>
        <p:spPr/>
        <p:txBody>
          <a:bodyPr/>
          <a:lstStyle/>
          <a:p>
            <a:r>
              <a:rPr lang="en-US" dirty="0"/>
              <a:t>Sample database – transport stats airlines</a:t>
            </a:r>
          </a:p>
        </p:txBody>
      </p:sp>
      <p:pic>
        <p:nvPicPr>
          <p:cNvPr id="9" name="Content Placeholder 8">
            <a:extLst>
              <a:ext uri="{FF2B5EF4-FFF2-40B4-BE49-F238E27FC236}">
                <a16:creationId xmlns:a16="http://schemas.microsoft.com/office/drawing/2014/main" id="{EFE8A792-350C-7249-B5ED-01DB6F277375}"/>
              </a:ext>
            </a:extLst>
          </p:cNvPr>
          <p:cNvPicPr>
            <a:picLocks noGrp="1" noChangeAspect="1"/>
          </p:cNvPicPr>
          <p:nvPr>
            <p:ph idx="1"/>
          </p:nvPr>
        </p:nvPicPr>
        <p:blipFill>
          <a:blip r:embed="rId3"/>
          <a:stretch>
            <a:fillRect/>
          </a:stretch>
        </p:blipFill>
        <p:spPr>
          <a:xfrm>
            <a:off x="3181688" y="1835345"/>
            <a:ext cx="6802571" cy="4406442"/>
          </a:xfrm>
        </p:spPr>
      </p:pic>
      <p:graphicFrame>
        <p:nvGraphicFramePr>
          <p:cNvPr id="10" name="Table 9">
            <a:extLst>
              <a:ext uri="{FF2B5EF4-FFF2-40B4-BE49-F238E27FC236}">
                <a16:creationId xmlns:a16="http://schemas.microsoft.com/office/drawing/2014/main" id="{C15D9C30-EC11-F04F-B160-E726F27D4D19}"/>
              </a:ext>
            </a:extLst>
          </p:cNvPr>
          <p:cNvGraphicFramePr>
            <a:graphicFrameLocks noGrp="1"/>
          </p:cNvGraphicFramePr>
          <p:nvPr>
            <p:extLst>
              <p:ext uri="{D42A27DB-BD31-4B8C-83A1-F6EECF244321}">
                <p14:modId xmlns:p14="http://schemas.microsoft.com/office/powerpoint/2010/main" val="435615530"/>
              </p:ext>
            </p:extLst>
          </p:nvPr>
        </p:nvGraphicFramePr>
        <p:xfrm>
          <a:off x="698907" y="6217920"/>
          <a:ext cx="10422174" cy="640080"/>
        </p:xfrm>
        <a:graphic>
          <a:graphicData uri="http://schemas.openxmlformats.org/drawingml/2006/table">
            <a:tbl>
              <a:tblPr/>
              <a:tblGrid>
                <a:gridCol w="10422174">
                  <a:extLst>
                    <a:ext uri="{9D8B030D-6E8A-4147-A177-3AD203B41FA5}">
                      <a16:colId xmlns:a16="http://schemas.microsoft.com/office/drawing/2014/main" val="3452822710"/>
                    </a:ext>
                  </a:extLst>
                </a:gridCol>
              </a:tblGrid>
              <a:tr h="257220">
                <a:tc>
                  <a:txBody>
                    <a:bodyPr/>
                    <a:lstStyle/>
                    <a:p>
                      <a:pPr fontAlgn="t"/>
                      <a:r>
                        <a:rPr lang="en-US" sz="1800" dirty="0">
                          <a:solidFill>
                            <a:schemeClr val="tx1"/>
                          </a:solidFill>
                          <a:effectLst/>
                          <a:latin typeface="SFMono-Regular"/>
                        </a:rPr>
                        <a:t>Source: </a:t>
                      </a:r>
                      <a:r>
                        <a:rPr lang="en-US" sz="1800" dirty="0">
                          <a:solidFill>
                            <a:schemeClr val="accent2"/>
                          </a:solidFill>
                          <a:effectLst/>
                          <a:latin typeface="SFMono-Regular"/>
                        </a:rPr>
                        <a:t>https://</a:t>
                      </a:r>
                      <a:r>
                        <a:rPr lang="en-US" sz="1800" dirty="0" err="1">
                          <a:solidFill>
                            <a:schemeClr val="accent2"/>
                          </a:solidFill>
                          <a:effectLst/>
                          <a:latin typeface="SFMono-Regular"/>
                        </a:rPr>
                        <a:t>www.transtats.bts.gov</a:t>
                      </a:r>
                      <a:r>
                        <a:rPr lang="en-US" sz="1800" dirty="0">
                          <a:solidFill>
                            <a:schemeClr val="accent2"/>
                          </a:solidFill>
                          <a:effectLst/>
                          <a:latin typeface="SFMono-Regular"/>
                        </a:rPr>
                        <a:t>/</a:t>
                      </a:r>
                      <a:r>
                        <a:rPr lang="en-US" sz="1800" dirty="0" err="1">
                          <a:solidFill>
                            <a:schemeClr val="accent2"/>
                          </a:solidFill>
                          <a:effectLst/>
                          <a:latin typeface="SFMono-Regular"/>
                        </a:rPr>
                        <a:t>Tables.asp?DB_ID</a:t>
                      </a:r>
                      <a:r>
                        <a:rPr lang="en-US" sz="1800" dirty="0">
                          <a:solidFill>
                            <a:schemeClr val="accent2"/>
                          </a:solidFill>
                          <a:effectLst/>
                          <a:latin typeface="SFMono-Regular"/>
                        </a:rPr>
                        <a:t>=120&amp;DB_Name=Airline%20On-Time%20Performance%20Data&amp;DB_Short_Name=On-Time</a:t>
                      </a:r>
                    </a:p>
                  </a:txBody>
                  <a:tcPr marL="95250" marR="95250">
                    <a:lnL>
                      <a:noFill/>
                    </a:lnL>
                    <a:lnR>
                      <a:noFill/>
                    </a:lnR>
                    <a:lnT>
                      <a:noFill/>
                    </a:lnT>
                    <a:lnB>
                      <a:noFill/>
                    </a:lnB>
                  </a:tcPr>
                </a:tc>
                <a:extLst>
                  <a:ext uri="{0D108BD9-81ED-4DB2-BD59-A6C34878D82A}">
                    <a16:rowId xmlns:a16="http://schemas.microsoft.com/office/drawing/2014/main" val="1807495291"/>
                  </a:ext>
                </a:extLst>
              </a:tr>
            </a:tbl>
          </a:graphicData>
        </a:graphic>
      </p:graphicFrame>
      <p:sp>
        <p:nvSpPr>
          <p:cNvPr id="11" name="Rectangle 1">
            <a:extLst>
              <a:ext uri="{FF2B5EF4-FFF2-40B4-BE49-F238E27FC236}">
                <a16:creationId xmlns:a16="http://schemas.microsoft.com/office/drawing/2014/main" id="{95E9F9CB-2076-504E-9534-22E4AF99BD2C}"/>
              </a:ext>
            </a:extLst>
          </p:cNvPr>
          <p:cNvSpPr>
            <a:spLocks noChangeArrowheads="1"/>
          </p:cNvSpPr>
          <p:nvPr/>
        </p:nvSpPr>
        <p:spPr bwMode="auto">
          <a:xfrm>
            <a:off x="580858" y="6122398"/>
            <a:ext cx="8567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rgbClr val="58606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rgbClr val="586069"/>
                </a:solidFill>
                <a:effectLst/>
                <a:latin typeface="-apple-system"/>
              </a:rPr>
            </a:br>
            <a:endParaRPr kumimoji="0" lang="en-US" altLang="en-US" sz="900" b="0" i="0" u="none" strike="noStrike" cap="none" normalizeH="0" baseline="0">
              <a:ln>
                <a:noFill/>
              </a:ln>
              <a:solidFill>
                <a:srgbClr val="58606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260972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11727</TotalTime>
  <Words>1864</Words>
  <Application>Microsoft Macintosh PowerPoint</Application>
  <PresentationFormat>Widescreen</PresentationFormat>
  <Paragraphs>309</Paragraphs>
  <Slides>49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-apple-system</vt:lpstr>
      <vt:lpstr>Arial</vt:lpstr>
      <vt:lpstr>Calibri</vt:lpstr>
      <vt:lpstr>Gill Sans MT</vt:lpstr>
      <vt:lpstr>SFMono-Regular</vt:lpstr>
      <vt:lpstr>Wingdings 2</vt:lpstr>
      <vt:lpstr>Dividend</vt:lpstr>
      <vt:lpstr>  Why isn't my query using  an index?     Tips on SQL performance to keep on your finger tips!</vt:lpstr>
      <vt:lpstr>Who am I?</vt:lpstr>
      <vt:lpstr>agenda</vt:lpstr>
      <vt:lpstr>Postgres query execution</vt:lpstr>
      <vt:lpstr>Planner/Optimizer</vt:lpstr>
      <vt:lpstr>Query Optimization</vt:lpstr>
      <vt:lpstr>Postgres Planner/Optimizer</vt:lpstr>
      <vt:lpstr>Cost estimation</vt:lpstr>
      <vt:lpstr>Sample database – transport stats airlines</vt:lpstr>
      <vt:lpstr>Sample database</vt:lpstr>
      <vt:lpstr>Statistics</vt:lpstr>
      <vt:lpstr>statistics</vt:lpstr>
      <vt:lpstr>Postgres query plans </vt:lpstr>
      <vt:lpstr>Explain ANALYZE</vt:lpstr>
      <vt:lpstr>Explaining explain</vt:lpstr>
      <vt:lpstr>Explaining the explain</vt:lpstr>
      <vt:lpstr>Explaining explain – limit?</vt:lpstr>
      <vt:lpstr>Let’s create index</vt:lpstr>
      <vt:lpstr>scans</vt:lpstr>
      <vt:lpstr>cardinality</vt:lpstr>
      <vt:lpstr>cardinality</vt:lpstr>
      <vt:lpstr>Partial index</vt:lpstr>
      <vt:lpstr>Row estimation</vt:lpstr>
      <vt:lpstr>histograms</vt:lpstr>
      <vt:lpstr>Default_statistics_target</vt:lpstr>
      <vt:lpstr>Default_statistics_target</vt:lpstr>
      <vt:lpstr>Let’s talk about join</vt:lpstr>
      <vt:lpstr>Nested loop</vt:lpstr>
      <vt:lpstr>Netsted loop</vt:lpstr>
      <vt:lpstr>Netsted loop – no index </vt:lpstr>
      <vt:lpstr>Hash join</vt:lpstr>
      <vt:lpstr>Hash join</vt:lpstr>
      <vt:lpstr>Hash join</vt:lpstr>
      <vt:lpstr>Hash join </vt:lpstr>
      <vt:lpstr>Merge join</vt:lpstr>
      <vt:lpstr>Merge join</vt:lpstr>
      <vt:lpstr>Hints? - PostgreSQL conf parameters</vt:lpstr>
      <vt:lpstr>https://explain.depesz.com/</vt:lpstr>
      <vt:lpstr>Let’s practice</vt:lpstr>
      <vt:lpstr>Departing from bwi</vt:lpstr>
      <vt:lpstr>Query stats after adding index</vt:lpstr>
      <vt:lpstr>Remove Disk sort?</vt:lpstr>
      <vt:lpstr>Find top 5 best performance carries arriving to BWI</vt:lpstr>
      <vt:lpstr>Add index</vt:lpstr>
      <vt:lpstr>results</vt:lpstr>
      <vt:lpstr>Take away …</vt:lpstr>
      <vt:lpstr>Take Away ..</vt:lpstr>
      <vt:lpstr>Thank You!</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isn't my query using  an index?  Tips on SQL performance to keep on your finger tips!</dc:title>
  <dc:creator>Denish Patel</dc:creator>
  <cp:lastModifiedBy>Denish Patel</cp:lastModifiedBy>
  <cp:revision>58</cp:revision>
  <dcterms:created xsi:type="dcterms:W3CDTF">2019-03-07T18:08:55Z</dcterms:created>
  <dcterms:modified xsi:type="dcterms:W3CDTF">2019-03-20T18:00:14Z</dcterms:modified>
</cp:coreProperties>
</file>